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7" r:id="rId2"/>
    <p:sldId id="278" r:id="rId3"/>
    <p:sldId id="279" r:id="rId4"/>
    <p:sldId id="28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82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669088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750" autoAdjust="0"/>
  </p:normalViewPr>
  <p:slideViewPr>
    <p:cSldViewPr>
      <p:cViewPr varScale="1">
        <p:scale>
          <a:sx n="84" d="100"/>
          <a:sy n="84" d="100"/>
        </p:scale>
        <p:origin x="-23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4008" y="-10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B9E50FC-1C75-4B1D-9561-A03D97D3C808}" type="datetimeFigureOut">
              <a:rPr lang="en-US"/>
              <a:pPr>
                <a:defRPr/>
              </a:pPr>
              <a:t>6/22/2011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55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5CD394F-620A-42EC-A247-E6BD1E79A3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5883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Observaciones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:</a:t>
            </a:r>
          </a:p>
          <a:p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-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su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caso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insertar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&lt;&lt;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Bienvenidos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&gt; en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idioma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local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D394F-620A-42EC-A247-E6BD1E79A3E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3316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8557FE-BC56-466E-AFBB-F1B2BE3049E1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4113" cy="3722687"/>
          </a:xfrm>
          <a:ln/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>
          <a:xfrm>
            <a:off x="889000" y="4716463"/>
            <a:ext cx="4891088" cy="4467225"/>
          </a:xfrm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  <p:sp>
        <p:nvSpPr>
          <p:cNvPr id="39939" name="Slide Number Placeholder 3"/>
          <p:cNvSpPr txBox="1">
            <a:spLocks noGrp="1"/>
          </p:cNvSpPr>
          <p:nvPr/>
        </p:nvSpPr>
        <p:spPr bwMode="auto">
          <a:xfrm>
            <a:off x="3779838" y="9429750"/>
            <a:ext cx="28892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7C3DFEE-8E54-45D4-891F-5C7283DB9674}" type="slidenum">
              <a:rPr lang="en-GB" sz="1200">
                <a:latin typeface="Times New Roman" pitchFamily="18" charset="0"/>
              </a:rPr>
              <a:pPr algn="r"/>
              <a:t>11</a:t>
            </a:fld>
            <a:endParaRPr lang="en-GB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 txBox="1">
            <a:spLocks noGrp="1" noChangeArrowheads="1"/>
          </p:cNvSpPr>
          <p:nvPr/>
        </p:nvSpPr>
        <p:spPr bwMode="auto">
          <a:xfrm>
            <a:off x="3776663" y="9428163"/>
            <a:ext cx="28908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rgbClr val="006699"/>
              </a:buClr>
              <a:buFont typeface="Wingdings" pitchFamily="2" charset="2"/>
              <a:buChar char="§"/>
            </a:pPr>
            <a:fld id="{1468A626-D0E3-489E-A206-98939538A3DB}" type="slidenum">
              <a:rPr lang="en-US" altLang="ja-JP" sz="1200">
                <a:cs typeface="Arial" charset="0"/>
              </a:rPr>
              <a:pPr algn="r">
                <a:lnSpc>
                  <a:spcPct val="80000"/>
                </a:lnSpc>
                <a:spcBef>
                  <a:spcPct val="20000"/>
                </a:spcBef>
                <a:buClr>
                  <a:srgbClr val="006699"/>
                </a:buClr>
                <a:buFont typeface="Wingdings" pitchFamily="2" charset="2"/>
                <a:buChar char="§"/>
              </a:pPr>
              <a:t>13</a:t>
            </a:fld>
            <a:endParaRPr lang="en-US" altLang="ja-JP" sz="1200">
              <a:cs typeface="Arial" charset="0"/>
            </a:endParaRPr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5325" y="273050"/>
            <a:ext cx="4964113" cy="3722688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3700" y="4338638"/>
            <a:ext cx="5741988" cy="5089525"/>
          </a:xfrm>
          <a:ln/>
        </p:spPr>
        <p:txBody>
          <a:bodyPr/>
          <a:lstStyle/>
          <a:p>
            <a:pPr marL="152400" indent="-152400">
              <a:lnSpc>
                <a:spcPct val="80000"/>
              </a:lnSpc>
            </a:pP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Empezar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mostrando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sólo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título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pedir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a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participantes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indiquen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cuál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las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definiciones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siguientes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corresponden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al EBDH. </a:t>
            </a:r>
          </a:p>
          <a:p>
            <a:pPr marL="152400" indent="-152400">
              <a:lnSpc>
                <a:spcPct val="80000"/>
              </a:lnSpc>
              <a:buFontTx/>
              <a:buAutoNum type="arabicParenR"/>
            </a:pP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Un EBDH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significa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referirse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a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aplicar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manera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consistente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terminología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de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derechos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humanos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informes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de la ONU,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discursos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documentos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proyectos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, etc. </a:t>
            </a:r>
          </a:p>
          <a:p>
            <a:pPr marL="152400" indent="-152400">
              <a:lnSpc>
                <a:spcPct val="80000"/>
              </a:lnSpc>
              <a:buFontTx/>
              <a:buAutoNum type="arabicParenR"/>
            </a:pP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El EBDH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significa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condicionar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apoyo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de la ONU al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país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al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respeto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de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derechos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humanos</a:t>
            </a:r>
            <a:endParaRPr lang="en-GB" sz="800" dirty="0" smtClean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  <a:p>
            <a:pPr marL="152400" indent="-152400">
              <a:lnSpc>
                <a:spcPct val="80000"/>
              </a:lnSpc>
            </a:pP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3) EBDH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diseñar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implementar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intervenciones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específicas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destacar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hechos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violatorios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los DDHH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poner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objetivo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protección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endParaRPr lang="en-GB" sz="8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52400" indent="-152400">
              <a:lnSpc>
                <a:spcPct val="80000"/>
              </a:lnSpc>
            </a:pP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Ninguno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ellos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…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mostrar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resto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diapositiva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poner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relieve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esencia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EBDH</a:t>
            </a:r>
          </a:p>
          <a:p>
            <a:pPr marL="152400" indent="-152400">
              <a:lnSpc>
                <a:spcPct val="80000"/>
              </a:lnSpc>
            </a:pPr>
            <a:endParaRPr lang="en-GB" sz="8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52400" indent="-152400">
              <a:lnSpc>
                <a:spcPct val="80000"/>
              </a:lnSpc>
            </a:pP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¿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Qué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un EBDH?</a:t>
            </a:r>
          </a:p>
          <a:p>
            <a:pPr marL="152400" indent="-152400">
              <a:lnSpc>
                <a:spcPct val="80000"/>
              </a:lnSpc>
            </a:pP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EBDH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marco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conceptual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humano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basa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normas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internacionales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cuyas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funciones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están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orientadas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promoción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protección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Un EBDH</a:t>
            </a:r>
            <a:r>
              <a:rPr lang="en-GB" sz="800" i="1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sz="800" i="1" dirty="0" err="1" smtClean="0">
                <a:solidFill>
                  <a:srgbClr val="000000"/>
                </a:solidFill>
                <a:ea typeface="ＭＳ Ｐゴシック" pitchFamily="34" charset="-128"/>
              </a:rPr>
              <a:t>centra</a:t>
            </a:r>
            <a:r>
              <a:rPr lang="en-GB" sz="800" i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i="1" dirty="0" err="1" smtClean="0">
                <a:solidFill>
                  <a:srgbClr val="000000"/>
                </a:solidFill>
                <a:ea typeface="ＭＳ Ｐゴシック" pitchFamily="34" charset="-128"/>
              </a:rPr>
              <a:t>explícitamente</a:t>
            </a:r>
            <a:r>
              <a:rPr lang="en-GB" sz="800" i="1" dirty="0" smtClean="0">
                <a:solidFill>
                  <a:srgbClr val="000000"/>
                </a:solidFill>
                <a:ea typeface="ＭＳ Ｐゴシック" pitchFamily="34" charset="-128"/>
              </a:rPr>
              <a:t> en la </a:t>
            </a:r>
            <a:r>
              <a:rPr lang="en-GB" sz="800" i="1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GB" sz="800" i="1" dirty="0" smtClean="0">
                <a:solidFill>
                  <a:srgbClr val="000000"/>
                </a:solidFill>
                <a:ea typeface="ＭＳ Ｐゴシック" pitchFamily="34" charset="-128"/>
              </a:rPr>
              <a:t> y la </a:t>
            </a:r>
            <a:r>
              <a:rPr lang="en-GB" sz="800" i="1" dirty="0" err="1" smtClean="0">
                <a:solidFill>
                  <a:srgbClr val="000000"/>
                </a:solidFill>
                <a:ea typeface="ＭＳ Ｐゴシック" pitchFamily="34" charset="-128"/>
              </a:rPr>
              <a:t>marginación</a:t>
            </a:r>
            <a:r>
              <a:rPr lang="en-GB" sz="800" i="1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GB" sz="800" i="1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GB" sz="800" i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i="1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GB" sz="800" i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</a:p>
          <a:p>
            <a:pPr marL="152400" indent="-152400">
              <a:lnSpc>
                <a:spcPct val="80000"/>
              </a:lnSpc>
            </a:pPr>
            <a:endParaRPr lang="en-GB" sz="800" i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52400" indent="-152400">
              <a:lnSpc>
                <a:spcPct val="80000"/>
              </a:lnSpc>
            </a:pP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El EBDH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penetra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toda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práctica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hasta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punto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límites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desaparecen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medida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ambos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convierten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conceptual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operacionalmente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partes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inseparables de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mismos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cambio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social. El EBDH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aplica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al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tal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manera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altera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forma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diseñan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ejecutan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supervisan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evalúan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comenzando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con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evaluación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análisis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situación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lo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punto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partida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ideal. </a:t>
            </a:r>
          </a:p>
          <a:p>
            <a:pPr marL="152400" indent="-152400">
              <a:lnSpc>
                <a:spcPct val="80000"/>
              </a:lnSpc>
            </a:pP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/>
            </a:r>
            <a:b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</a:b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nivel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compromiso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superior en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aplicación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EBDH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obliga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abordar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retos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manera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completa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significa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deben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confrontar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pautas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persistentes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desigualdad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formular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respuestas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tenido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cuenta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causas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estructurales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permiten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entorno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político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social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fomente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exclusión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marginación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y,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última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instancia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negación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</a:p>
          <a:p>
            <a:pPr marL="152400" indent="-152400">
              <a:lnSpc>
                <a:spcPct val="80000"/>
              </a:lnSpc>
            </a:pPr>
            <a:endParaRPr lang="en-GB" sz="8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52400" indent="-152400">
              <a:lnSpc>
                <a:spcPct val="80000"/>
              </a:lnSpc>
            </a:pP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-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ejemplo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-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enfoque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sobre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nutrición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basado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necesidades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frente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a un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enfoque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basado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:</a:t>
            </a:r>
          </a:p>
          <a:p>
            <a:pPr marL="152400" indent="-152400">
              <a:lnSpc>
                <a:spcPct val="80000"/>
              </a:lnSpc>
            </a:pP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"La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esencia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diferencias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en el anterior, los "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beneficiarios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" no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activamente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exigir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sus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necesidades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sean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satisfechas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, y no hay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ninguna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obligación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ni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deber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nadie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satisfacer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esas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necesidades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.  En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contraste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, un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enfoque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basado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en los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reconoce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a los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beneficiarios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sujetos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activos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o "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titulares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reivindicaciones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" y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establece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deberes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u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obligaciones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aquellos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contra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quienes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exigir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tales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reivindicaciones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". Urban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Jonsson</a:t>
            </a:r>
            <a:endParaRPr lang="en-GB" sz="8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52400" indent="-152400">
              <a:lnSpc>
                <a:spcPct val="80000"/>
              </a:lnSpc>
            </a:pPr>
            <a:endParaRPr lang="en-GB" sz="8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52400" indent="-152400">
              <a:lnSpc>
                <a:spcPct val="80000"/>
              </a:lnSpc>
            </a:pP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El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enfoque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tanto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Resultados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GB" sz="800" b="1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sz="8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Procesos</a:t>
            </a:r>
            <a:endParaRPr lang="en-GB" sz="8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52400" indent="-152400">
              <a:lnSpc>
                <a:spcPct val="80000"/>
              </a:lnSpc>
            </a:pP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En un EBDH,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debe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prestarse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atención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a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resultados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dado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resultado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deseado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impacto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cualquier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actividad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programa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contribuye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fomentar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realización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Al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mismo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tiempo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debe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prestarse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atención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asegurar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profundice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desigualdad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discriminación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y,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última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instancia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conflictos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principios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estándares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establecen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criterios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objetivos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desarrollo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aceptables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: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participativos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incluyentes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responsables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prioricen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grupos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marginados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excluidos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ejemplo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principios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humanos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deberían</a:t>
            </a:r>
            <a:r>
              <a:rPr lang="en-GB" sz="800" i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i="1" dirty="0" err="1" smtClean="0">
                <a:solidFill>
                  <a:srgbClr val="000000"/>
                </a:solidFill>
                <a:ea typeface="ＭＳ Ｐゴシック" pitchFamily="34" charset="-128"/>
              </a:rPr>
              <a:t>informar</a:t>
            </a:r>
            <a:r>
              <a:rPr lang="en-GB" sz="800" i="1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sz="800" i="1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formulación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ejecución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seguimiento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estrategia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reducción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pobreza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 </a:t>
            </a:r>
          </a:p>
          <a:p>
            <a:pPr marL="152400" indent="-152400" eaLnBrk="1" hangingPunct="1">
              <a:lnSpc>
                <a:spcPct val="80000"/>
              </a:lnSpc>
              <a:buClr>
                <a:srgbClr val="FDFDFD"/>
              </a:buClr>
              <a:buFont typeface="Wingdings" pitchFamily="2" charset="2"/>
              <a:buNone/>
              <a:defRPr/>
            </a:pPr>
            <a:endParaRPr lang="en-US" altLang="ja-JP" sz="800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rgbClr val="006699"/>
              </a:buClr>
              <a:buFont typeface="Wingdings" pitchFamily="2" charset="2"/>
              <a:buChar char="§"/>
            </a:pPr>
            <a:fld id="{D95748BB-00F6-438A-994A-BA7075CD96B0}" type="slidenum">
              <a:rPr lang="en-US" altLang="ja-JP" sz="1200">
                <a:latin typeface="Times New Roman" pitchFamily="18" charset="0"/>
                <a:cs typeface="ＭＳ Ｐゴシック"/>
              </a:rPr>
              <a:pPr algn="r">
                <a:lnSpc>
                  <a:spcPct val="80000"/>
                </a:lnSpc>
                <a:spcBef>
                  <a:spcPct val="20000"/>
                </a:spcBef>
                <a:buClr>
                  <a:srgbClr val="006699"/>
                </a:buClr>
                <a:buFont typeface="Wingdings" pitchFamily="2" charset="2"/>
                <a:buChar char="§"/>
              </a:pPr>
              <a:t>14</a:t>
            </a:fld>
            <a:endParaRPr lang="en-US" altLang="ja-JP" sz="1200">
              <a:latin typeface="Times New Roman" pitchFamily="18" charset="0"/>
              <a:cs typeface="ＭＳ Ｐゴシック"/>
            </a:endParaRPr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85825" y="211138"/>
            <a:ext cx="4965700" cy="3724275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4224" y="4172024"/>
            <a:ext cx="5767388" cy="5072063"/>
          </a:xfrm>
          <a:noFill/>
          <a:ln/>
        </p:spPr>
        <p:txBody>
          <a:bodyPr/>
          <a:lstStyle/>
          <a:p>
            <a:pPr marL="228600" indent="-228600"/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Un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derecho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:  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"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Aquello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a lo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persona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tiene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tener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, o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recibir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demás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, y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exigible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ley".</a:t>
            </a:r>
          </a:p>
          <a:p>
            <a:pPr marL="228600" indent="-228600"/>
            <a:endParaRPr lang="en-GB" sz="9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228600" indent="-228600"/>
            <a:r>
              <a:rPr lang="en-GB" sz="900" b="1" u="sng" dirty="0" err="1" smtClean="0">
                <a:solidFill>
                  <a:srgbClr val="000000"/>
                </a:solidFill>
                <a:ea typeface="宋体" pitchFamily="2" charset="-122"/>
              </a:rPr>
              <a:t>Instrucciones</a:t>
            </a:r>
            <a:r>
              <a:rPr lang="en-GB" sz="900" b="1" u="sng" dirty="0" smtClean="0">
                <a:solidFill>
                  <a:srgbClr val="000000"/>
                </a:solidFill>
                <a:ea typeface="宋体" pitchFamily="2" charset="-122"/>
              </a:rPr>
              <a:t>: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(1)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muestre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el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título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una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diapositiva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y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pida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a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participantes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discutan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en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cada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mesa y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escriban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en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una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tarjeta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VIPP en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una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frase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lo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son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humanos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. (2)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revisar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respuestas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y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agruparlos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en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virtud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cualquiera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los 6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puntos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la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diapositiva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. A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continuación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mostrar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la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diapositiva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para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explicar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cada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uno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puntos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refiriéndose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a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respuestas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participantes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.</a:t>
            </a:r>
          </a:p>
          <a:p>
            <a:pPr marL="228600" indent="-228600"/>
            <a:endParaRPr lang="en-GB" sz="900" dirty="0" smtClean="0">
              <a:solidFill>
                <a:srgbClr val="000000"/>
              </a:solidFill>
              <a:ea typeface="宋体" pitchFamily="2" charset="-122"/>
            </a:endParaRPr>
          </a:p>
          <a:p>
            <a:pPr marL="228600" indent="-228600"/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Sugerencia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: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Esta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metodología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ayudará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a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participantes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a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desarrollar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más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una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apropiación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del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concepto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.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También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contribuirá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a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el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entrenador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pueda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medir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el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nivel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conocimientos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la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audiencia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antes de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proseguir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a un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segmento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más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teórico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diapositivas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.  </a:t>
            </a:r>
          </a:p>
          <a:p>
            <a:pPr marL="228600" indent="-228600"/>
            <a:endParaRPr lang="en-GB" sz="900" dirty="0" smtClean="0">
              <a:solidFill>
                <a:srgbClr val="000000"/>
              </a:solidFill>
              <a:ea typeface="宋体" pitchFamily="2" charset="-122"/>
            </a:endParaRPr>
          </a:p>
          <a:p>
            <a:pPr marL="228600" indent="-228600">
              <a:buFontTx/>
              <a:buChar char="•"/>
            </a:pP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Los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humanos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son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garantías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jurídicas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universales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protejen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a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individuos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y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grupos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contra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acciones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y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omisiones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interfieren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con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libertades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fundamentales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,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y la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dignidad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humana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.</a:t>
            </a:r>
          </a:p>
          <a:p>
            <a:pPr marL="228600" indent="-228600">
              <a:buFontTx/>
              <a:buChar char="•"/>
            </a:pP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Todos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humanos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son indivisibles, lo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significa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GB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ya</a:t>
            </a:r>
            <a:r>
              <a:rPr lang="en-GB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sean</a:t>
            </a:r>
            <a:r>
              <a:rPr lang="en-GB" sz="900" b="1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orden</a:t>
            </a:r>
            <a:r>
              <a:rPr lang="en-GB" sz="900" b="1" dirty="0" smtClean="0">
                <a:solidFill>
                  <a:srgbClr val="000000"/>
                </a:solidFill>
                <a:ea typeface="ＭＳ Ｐゴシック" pitchFamily="34" charset="-128"/>
              </a:rPr>
              <a:t> civil, cultural, </a:t>
            </a:r>
            <a:r>
              <a:rPr lang="en-GB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económico</a:t>
            </a:r>
            <a:r>
              <a:rPr lang="en-GB" sz="900" b="1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político</a:t>
            </a:r>
            <a:r>
              <a:rPr lang="en-GB" sz="900" b="1" dirty="0" smtClean="0">
                <a:solidFill>
                  <a:srgbClr val="000000"/>
                </a:solidFill>
                <a:ea typeface="ＭＳ Ｐゴシック" pitchFamily="34" charset="-128"/>
              </a:rPr>
              <a:t> o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social, </a:t>
            </a:r>
            <a:r>
              <a:rPr lang="en-GB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GB" sz="900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b="1" dirty="0" err="1" smtClean="0">
                <a:solidFill>
                  <a:srgbClr val="000000"/>
                </a:solidFill>
                <a:ea typeface="ＭＳ Ｐゴシック" pitchFamily="34" charset="-128"/>
              </a:rPr>
              <a:t>ellos</a:t>
            </a:r>
            <a:r>
              <a:rPr lang="en-GB" sz="900" b="1" dirty="0" smtClean="0">
                <a:solidFill>
                  <a:srgbClr val="000000"/>
                </a:solidFill>
                <a:ea typeface="ＭＳ Ｐゴシック" pitchFamily="34" charset="-128"/>
              </a:rPr>
              <a:t> son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inherentes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dignidad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toda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persona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humana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.   En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consecuencia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tienen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mismo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estatus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derechos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, y no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jerarquizados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También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son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interdependientes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interrelacionados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, lo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significa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ejercicio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de un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derecho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depende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, en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su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totalidad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o en parte, de la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realización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GB" sz="900" dirty="0" err="1" smtClean="0">
                <a:solidFill>
                  <a:srgbClr val="000000"/>
                </a:solidFill>
                <a:ea typeface="ＭＳ Ｐゴシック" pitchFamily="34" charset="-128"/>
              </a:rPr>
              <a:t>demás</a:t>
            </a:r>
            <a:r>
              <a:rPr lang="en-GB" sz="9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</a:p>
          <a:p>
            <a:pPr marL="228600" indent="-228600">
              <a:buFontTx/>
              <a:buChar char="•"/>
            </a:pP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humanos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protegen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a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personas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y, en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cierta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medida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, a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grupos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.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Ciertos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sólo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pueden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garantizarse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mediante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el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reconocimiento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y la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protección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individuos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como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miembros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un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grupo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. La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expresión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"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colectivos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" se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refiere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a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esos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pueblos y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grupos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incluyendo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a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minorías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étnicas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y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religiosas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y a los pueblos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indígenas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. </a:t>
            </a:r>
          </a:p>
          <a:p>
            <a:pPr marL="228600" indent="-228600">
              <a:buFontTx/>
              <a:buChar char="•"/>
            </a:pP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"Los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tratados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incluyendo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siete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principales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tratados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internacionales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humanos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- PIDCP, PIDESC, CEDR, CEDM, CCT, CDN y CTM -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proporcionan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el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marco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normativo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normas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humanos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". </a:t>
            </a:r>
          </a:p>
          <a:p>
            <a:pPr marL="228600" indent="-228600">
              <a:buFontTx/>
              <a:buChar char="•"/>
            </a:pP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tratados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humanos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son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jurídicamente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vinculantes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para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Estados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Partes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deberán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informar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a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respectivos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órganos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creados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en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virtud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tratados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del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seguimiento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progresos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realizados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en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su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aplicación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.</a:t>
            </a:r>
          </a:p>
          <a:p>
            <a:pPr marL="228600" indent="-228600">
              <a:buFontTx/>
              <a:buChar char="•"/>
            </a:pP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En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términos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generales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bajo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el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derecho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internacional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es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el Estado el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tiene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 la mayor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obligación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respetar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y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garantizar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humanos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. Sin embargo,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cada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vez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se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reconoce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más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que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actores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no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estatales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incluyendo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empresas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y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organizaciones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internacionales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igualmente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tienen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responsabilidades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en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distintos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grados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por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virtud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instrumentos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internacionales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humanos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.</a:t>
            </a:r>
          </a:p>
          <a:p>
            <a:pPr marL="228600" indent="-228600"/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</a:p>
          <a:p>
            <a:pPr marL="228600" indent="-228600"/>
            <a:r>
              <a:rPr lang="en-GB" sz="900" b="1" dirty="0" err="1" smtClean="0">
                <a:solidFill>
                  <a:srgbClr val="000000"/>
                </a:solidFill>
                <a:ea typeface="宋体" pitchFamily="2" charset="-122"/>
              </a:rPr>
              <a:t>Sugerencia</a:t>
            </a:r>
            <a:r>
              <a:rPr lang="en-GB" sz="900" b="1" dirty="0" smtClean="0">
                <a:solidFill>
                  <a:srgbClr val="000000"/>
                </a:solidFill>
                <a:ea typeface="宋体" pitchFamily="2" charset="-122"/>
              </a:rPr>
              <a:t>: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 Los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conceptos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titular de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y de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deberes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dentro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del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contexto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programación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se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verán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con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más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detalle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en la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sesión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4. En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este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período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sesiones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nos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estamos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centrando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en la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relación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entre el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individuo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y el Estado en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virtud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del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derecho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900" dirty="0" err="1" smtClean="0">
                <a:solidFill>
                  <a:srgbClr val="000000"/>
                </a:solidFill>
                <a:ea typeface="宋体" pitchFamily="2" charset="-122"/>
              </a:rPr>
              <a:t>internacional</a:t>
            </a:r>
            <a:r>
              <a:rPr lang="en-GB" sz="900" dirty="0" smtClean="0">
                <a:solidFill>
                  <a:srgbClr val="000000"/>
                </a:solidFill>
                <a:ea typeface="宋体" pitchFamily="2" charset="-122"/>
              </a:rPr>
              <a:t>.</a:t>
            </a:r>
            <a:endParaRPr lang="en-GB" altLang="zh-CN" sz="900" b="1" dirty="0" smtClean="0">
              <a:cs typeface="宋体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sym typeface="Wingdings" pitchFamily="2" charset="2"/>
              </a:rPr>
              <a:t>EBDH ayuda a responder a las cuatro preguntas clave: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800" smtClean="0">
              <a:solidFill>
                <a:srgbClr val="000000"/>
              </a:solidFill>
              <a:sym typeface="Wingdings" pitchFamily="2" charset="2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sym typeface="Wingdings" pitchFamily="2" charset="2"/>
              </a:rPr>
              <a:t></a:t>
            </a:r>
            <a:r>
              <a:rPr lang="en-US" sz="800" u="sng" smtClean="0">
                <a:solidFill>
                  <a:srgbClr val="FF0000"/>
                </a:solidFill>
              </a:rPr>
              <a:t> ¿Quién</a:t>
            </a:r>
            <a:r>
              <a:rPr lang="en-US" sz="800" smtClean="0">
                <a:solidFill>
                  <a:srgbClr val="000000"/>
                </a:solidFill>
              </a:rPr>
              <a:t> se ha quedado atrás y por qué?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</a:rPr>
              <a:t>Los estándares de derechos humanos son un mínimo en la práctica y una medida del éxito (como la Declaración Universal), que son necesarios para ampliar las libertades y las oportunidades inherentes al desarrollo humano.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</a:rPr>
              <a:t>El "por qué" se vincula con el análisis causal y nos ayudará a visualizar cómo los principios de derechos humanos pueden ayudar a identificar los patrones persistentes de discriminación, la exclusión, la impunidad y la impotencia. </a:t>
            </a:r>
            <a:br>
              <a:rPr lang="en-US" sz="800" smtClean="0">
                <a:solidFill>
                  <a:srgbClr val="000000"/>
                </a:solidFill>
              </a:rPr>
            </a:br>
            <a:r>
              <a:rPr lang="en-US" sz="800" smtClean="0">
                <a:solidFill>
                  <a:srgbClr val="000000"/>
                </a:solidFill>
              </a:rPr>
              <a:t>Análisis de causalidad debe conducir a la identificación de las causas inmediatas, subyacentes y profundas.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80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sym typeface="Wingdings" pitchFamily="2" charset="2"/>
              </a:rPr>
              <a:t></a:t>
            </a:r>
            <a:r>
              <a:rPr lang="en-US" sz="800" smtClean="0">
                <a:solidFill>
                  <a:srgbClr val="000000"/>
                </a:solidFill>
              </a:rPr>
              <a:t> </a:t>
            </a:r>
            <a:r>
              <a:rPr lang="en-US" sz="800" u="sng" smtClean="0">
                <a:solidFill>
                  <a:srgbClr val="FF0000"/>
                </a:solidFill>
              </a:rPr>
              <a:t>¿A qué tienen ellos</a:t>
            </a:r>
            <a:r>
              <a:rPr lang="en-US" sz="800" smtClean="0">
                <a:solidFill>
                  <a:srgbClr val="000000"/>
                </a:solidFill>
              </a:rPr>
              <a:t> derecho?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u="sng" smtClean="0">
                <a:solidFill>
                  <a:srgbClr val="000000"/>
                </a:solidFill>
              </a:rPr>
              <a:t>La cuestión de los derechos es esencial para visualizar y entender que las normas de recursos humanos consagrados en los tratados no son sólo palabras en papel-, sino</a:t>
            </a:r>
            <a:r>
              <a:rPr lang="en-US" sz="800" smtClean="0">
                <a:solidFill>
                  <a:srgbClr val="000000"/>
                </a:solidFill>
              </a:rPr>
              <a:t> normas aplicables.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800" smtClean="0">
              <a:solidFill>
                <a:srgbClr val="000000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n-US" sz="800" u="sng" smtClean="0">
                <a:solidFill>
                  <a:srgbClr val="0000FF"/>
                </a:solidFill>
              </a:rPr>
              <a:t>¿Quién</a:t>
            </a:r>
            <a:r>
              <a:rPr lang="en-US" sz="800" smtClean="0">
                <a:solidFill>
                  <a:srgbClr val="000000"/>
                </a:solidFill>
              </a:rPr>
              <a:t> tiene </a:t>
            </a:r>
            <a:r>
              <a:rPr lang="en-US" sz="800" u="sng" smtClean="0">
                <a:solidFill>
                  <a:srgbClr val="0000FF"/>
                </a:solidFill>
              </a:rPr>
              <a:t>que</a:t>
            </a:r>
            <a:r>
              <a:rPr lang="en-US" sz="800" smtClean="0">
                <a:solidFill>
                  <a:srgbClr val="000000"/>
                </a:solidFill>
              </a:rPr>
              <a:t> hacer algo al respecto?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</a:rPr>
              <a:t>Es importante identificar, en concreto, quiénes son los titulares de deberes y portadores de deberes, que tienen la obligación de actuar.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¡Cuidado!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Es fácil dar a entender que la acción debe ser tomada sólo por los responsables.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Los presentadores deben hacer hincapié en que el "quién" en "quién tiene que hacer algo al respecto" incluye </a:t>
            </a:r>
            <a:r>
              <a:rPr lang="en-US" sz="800" u="sng" smtClean="0">
                <a:solidFill>
                  <a:srgbClr val="000000"/>
                </a:solidFill>
                <a:ea typeface="Gulim" pitchFamily="34" charset="-127"/>
              </a:rPr>
              <a:t>tanto a los portadores de deberes como a los de derechos.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800" u="sng" smtClean="0">
              <a:solidFill>
                <a:srgbClr val="000000"/>
              </a:solidFill>
              <a:ea typeface="Gulim" pitchFamily="34" charset="-127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  <a:sym typeface="Wingdings" pitchFamily="2" charset="2"/>
              </a:rPr>
              <a:t> </a:t>
            </a:r>
            <a:r>
              <a:rPr lang="en-US" sz="800" u="sng" smtClean="0">
                <a:solidFill>
                  <a:srgbClr val="0000FF"/>
                </a:solidFill>
                <a:ea typeface="Gulim" pitchFamily="34" charset="-127"/>
              </a:rPr>
              <a:t>¿Qué es lo que </a:t>
            </a: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necesitan para actuar?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El "ellos" en la última pregunta se refiere tanto a los titulares de derechos y portadores de obligaciones y ayuda a identificar las deficiencias críticas de capacidad que impiden la acción.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A los niveles de base y de raíz, estas deficiencias de capacidad casi siempre implican deficiencias en marcos legales, institucionales, políticos y financieros (presupuesto). La acción en el entorno político y económico puede ser esencial para potenciar los titulares de derechos y desarrollar las capacidades de los portadores de deberes.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Es necesario utilizar un análisis de causalidad basado en los derechos para fortalecer el análisis  en curso o previsto por países, y para atraer cierta influencia a la preparación o revisión de los planes nacionales de desarrollo, incluidos los DERLP.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Una fuente clave de información que hay que utilizar durante el análisis son los informes de los mecanismos internacionales, regionales y nacionales de derechos. 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en-US" sz="800" smtClean="0">
              <a:solidFill>
                <a:srgbClr val="000000"/>
              </a:solidFill>
              <a:ea typeface="Gulim" pitchFamily="34" charset="-127"/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smtClean="0">
                <a:solidFill>
                  <a:srgbClr val="000000"/>
                </a:solidFill>
                <a:ea typeface="Gulim" pitchFamily="34" charset="-127"/>
              </a:rPr>
              <a:t>Recuerde que un mensaje clave en un EBDH es que el proceso es tan importante como el resultado del desarrollo. Recordar a los participantes y agregar lo siguiente: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en-US" sz="800" b="1" smtClean="0">
                <a:solidFill>
                  <a:srgbClr val="000000"/>
                </a:solidFill>
                <a:ea typeface="Gulim" pitchFamily="34" charset="-127"/>
              </a:rPr>
              <a:t>¿Cómo debe llevarse a cabo el proceso? o ¿Qué tipo de proceso es necesario?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4113" cy="3722687"/>
          </a:xfrm>
          <a:ln/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>
          <a:xfrm>
            <a:off x="889000" y="4716463"/>
            <a:ext cx="4891088" cy="4467225"/>
          </a:xfrm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50179" name="Slide Number Placeholder 3"/>
          <p:cNvSpPr txBox="1">
            <a:spLocks noGrp="1"/>
          </p:cNvSpPr>
          <p:nvPr/>
        </p:nvSpPr>
        <p:spPr bwMode="auto">
          <a:xfrm>
            <a:off x="3779838" y="9429750"/>
            <a:ext cx="28892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617DAD6-D8D7-4218-8E9D-FE063271F12F}" type="slidenum">
              <a:rPr lang="en-GB" altLang="ja-JP" sz="1200">
                <a:latin typeface="Times New Roman" pitchFamily="18" charset="0"/>
                <a:cs typeface="ＭＳ Ｐゴシック"/>
              </a:rPr>
              <a:pPr algn="r"/>
              <a:t>16</a:t>
            </a:fld>
            <a:endParaRPr lang="en-GB" altLang="ja-JP" sz="1200">
              <a:latin typeface="Times New Roman" pitchFamily="18" charset="0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86272" y="211584"/>
            <a:ext cx="4964113" cy="3722687"/>
          </a:xfrm>
          <a:ln/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>
          <a:xfrm>
            <a:off x="526232" y="4244032"/>
            <a:ext cx="5688632" cy="4467225"/>
          </a:xfrm>
          <a:noFill/>
          <a:ln/>
        </p:spPr>
        <p:txBody>
          <a:bodyPr/>
          <a:lstStyle/>
          <a:p>
            <a:r>
              <a:rPr lang="en-GB" sz="1050" b="1" i="1" dirty="0" smtClean="0">
                <a:solidFill>
                  <a:srgbClr val="000000"/>
                </a:solidFill>
              </a:rPr>
              <a:t>Manual GBR, p.19-20. -</a:t>
            </a:r>
            <a:r>
              <a:rPr lang="en-GB" sz="1050" b="1" dirty="0" smtClean="0">
                <a:solidFill>
                  <a:srgbClr val="000000"/>
                </a:solidFill>
              </a:rPr>
              <a:t> ESTE DOCUMENTO ESTÁ AÚN EN FORMATO DE PROYECTO Y NO ESTÁ DISPONIBLE PARA SU DISTRIBUCIÓN; SÓLO PARA REFERENCIA DEL FACILITADOR/PR </a:t>
            </a:r>
          </a:p>
          <a:p>
            <a:r>
              <a:rPr lang="en-GB" sz="1050" i="1" dirty="0" err="1" smtClean="0">
                <a:solidFill>
                  <a:srgbClr val="000000"/>
                </a:solidFill>
              </a:rPr>
              <a:t>Enfoque</a:t>
            </a:r>
            <a:r>
              <a:rPr lang="en-GB" sz="1050" i="1" dirty="0" smtClean="0">
                <a:solidFill>
                  <a:srgbClr val="000000"/>
                </a:solidFill>
              </a:rPr>
              <a:t> </a:t>
            </a:r>
            <a:r>
              <a:rPr lang="en-GB" sz="1050" i="1" dirty="0" err="1" smtClean="0">
                <a:solidFill>
                  <a:srgbClr val="000000"/>
                </a:solidFill>
              </a:rPr>
              <a:t>Basado</a:t>
            </a:r>
            <a:r>
              <a:rPr lang="en-GB" sz="1050" i="1" dirty="0" smtClean="0">
                <a:solidFill>
                  <a:srgbClr val="000000"/>
                </a:solidFill>
              </a:rPr>
              <a:t> en </a:t>
            </a:r>
            <a:r>
              <a:rPr lang="en-GB" sz="1050" i="1" dirty="0" err="1" smtClean="0">
                <a:solidFill>
                  <a:srgbClr val="000000"/>
                </a:solidFill>
              </a:rPr>
              <a:t>Derechos</a:t>
            </a:r>
            <a:r>
              <a:rPr lang="en-GB" sz="1050" i="1" dirty="0" smtClean="0">
                <a:solidFill>
                  <a:srgbClr val="000000"/>
                </a:solidFill>
              </a:rPr>
              <a:t> </a:t>
            </a:r>
            <a:r>
              <a:rPr lang="en-GB" sz="1050" i="1" dirty="0" err="1" smtClean="0">
                <a:solidFill>
                  <a:srgbClr val="000000"/>
                </a:solidFill>
              </a:rPr>
              <a:t>Humanos</a:t>
            </a:r>
            <a:r>
              <a:rPr lang="en-GB" sz="1050" dirty="0" smtClean="0">
                <a:solidFill>
                  <a:srgbClr val="000000"/>
                </a:solidFill>
              </a:rPr>
              <a:t> El </a:t>
            </a:r>
            <a:r>
              <a:rPr lang="en-GB" sz="1050" dirty="0" err="1" smtClean="0">
                <a:solidFill>
                  <a:srgbClr val="000000"/>
                </a:solidFill>
              </a:rPr>
              <a:t>enfoque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derechos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humanos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aporta</a:t>
            </a:r>
            <a:r>
              <a:rPr lang="en-GB" sz="1050" dirty="0" smtClean="0">
                <a:solidFill>
                  <a:srgbClr val="000000"/>
                </a:solidFill>
              </a:rPr>
              <a:t> a la GBR el </a:t>
            </a:r>
            <a:r>
              <a:rPr lang="en-GB" sz="1050" dirty="0" err="1" smtClean="0">
                <a:solidFill>
                  <a:srgbClr val="000000"/>
                </a:solidFill>
              </a:rPr>
              <a:t>uso</a:t>
            </a:r>
            <a:r>
              <a:rPr lang="en-GB" sz="1050" dirty="0" smtClean="0">
                <a:solidFill>
                  <a:srgbClr val="000000"/>
                </a:solidFill>
              </a:rPr>
              <a:t> de un </a:t>
            </a:r>
            <a:r>
              <a:rPr lang="en-GB" sz="1050" dirty="0" err="1" smtClean="0">
                <a:solidFill>
                  <a:srgbClr val="000000"/>
                </a:solidFill>
              </a:rPr>
              <a:t>marco</a:t>
            </a:r>
            <a:r>
              <a:rPr lang="en-GB" sz="1050" dirty="0" smtClean="0">
                <a:solidFill>
                  <a:srgbClr val="000000"/>
                </a:solidFill>
              </a:rPr>
              <a:t> conceptual </a:t>
            </a:r>
            <a:r>
              <a:rPr lang="en-GB" sz="1050" dirty="0" err="1" smtClean="0">
                <a:solidFill>
                  <a:srgbClr val="000000"/>
                </a:solidFill>
              </a:rPr>
              <a:t>para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comprender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las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causas</a:t>
            </a:r>
            <a:r>
              <a:rPr lang="en-GB" sz="1050" dirty="0" smtClean="0">
                <a:solidFill>
                  <a:srgbClr val="000000"/>
                </a:solidFill>
              </a:rPr>
              <a:t> del </a:t>
            </a:r>
            <a:r>
              <a:rPr lang="en-GB" sz="1050" dirty="0" err="1" smtClean="0">
                <a:solidFill>
                  <a:srgbClr val="000000"/>
                </a:solidFill>
              </a:rPr>
              <a:t>cumplimiento</a:t>
            </a:r>
            <a:r>
              <a:rPr lang="en-GB" sz="1050" dirty="0" smtClean="0">
                <a:solidFill>
                  <a:srgbClr val="000000"/>
                </a:solidFill>
              </a:rPr>
              <a:t> o no de los </a:t>
            </a:r>
            <a:r>
              <a:rPr lang="en-GB" sz="1050" dirty="0" err="1" smtClean="0">
                <a:solidFill>
                  <a:srgbClr val="000000"/>
                </a:solidFill>
              </a:rPr>
              <a:t>derechos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humanos</a:t>
            </a:r>
            <a:r>
              <a:rPr lang="en-GB" sz="1050" dirty="0" smtClean="0">
                <a:solidFill>
                  <a:srgbClr val="000000"/>
                </a:solidFill>
              </a:rPr>
              <a:t> y, al </a:t>
            </a:r>
            <a:r>
              <a:rPr lang="en-GB" sz="1050" dirty="0" err="1" smtClean="0">
                <a:solidFill>
                  <a:srgbClr val="000000"/>
                </a:solidFill>
              </a:rPr>
              <a:t>hacerlo</a:t>
            </a:r>
            <a:r>
              <a:rPr lang="en-GB" sz="1050" dirty="0" smtClean="0">
                <a:solidFill>
                  <a:srgbClr val="000000"/>
                </a:solidFill>
              </a:rPr>
              <a:t>, pone de </a:t>
            </a:r>
            <a:r>
              <a:rPr lang="en-GB" sz="1050" dirty="0" err="1" smtClean="0">
                <a:solidFill>
                  <a:srgbClr val="000000"/>
                </a:solidFill>
              </a:rPr>
              <a:t>manifiesto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las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cuestiones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subyacentes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que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impiden</a:t>
            </a:r>
            <a:r>
              <a:rPr lang="en-GB" sz="1050" dirty="0" smtClean="0">
                <a:solidFill>
                  <a:srgbClr val="000000"/>
                </a:solidFill>
              </a:rPr>
              <a:t> el </a:t>
            </a:r>
            <a:r>
              <a:rPr lang="en-GB" sz="1050" dirty="0" err="1" smtClean="0">
                <a:solidFill>
                  <a:srgbClr val="000000"/>
                </a:solidFill>
              </a:rPr>
              <a:t>progreso</a:t>
            </a:r>
            <a:r>
              <a:rPr lang="en-GB" sz="1050" dirty="0" smtClean="0">
                <a:solidFill>
                  <a:srgbClr val="000000"/>
                </a:solidFill>
              </a:rPr>
              <a:t> del </a:t>
            </a:r>
            <a:r>
              <a:rPr lang="en-GB" sz="1050" dirty="0" err="1" smtClean="0">
                <a:solidFill>
                  <a:srgbClr val="000000"/>
                </a:solidFill>
              </a:rPr>
              <a:t>desarrollo</a:t>
            </a:r>
            <a:r>
              <a:rPr lang="en-GB" sz="1050" dirty="0" smtClean="0">
                <a:solidFill>
                  <a:srgbClr val="000000"/>
                </a:solidFill>
              </a:rPr>
              <a:t>. Se </a:t>
            </a:r>
            <a:r>
              <a:rPr lang="en-GB" sz="1050" dirty="0" err="1" smtClean="0">
                <a:solidFill>
                  <a:srgbClr val="000000"/>
                </a:solidFill>
              </a:rPr>
              <a:t>basa</a:t>
            </a:r>
            <a:r>
              <a:rPr lang="en-GB" sz="1050" dirty="0" smtClean="0">
                <a:solidFill>
                  <a:srgbClr val="000000"/>
                </a:solidFill>
              </a:rPr>
              <a:t> en </a:t>
            </a:r>
            <a:r>
              <a:rPr lang="en-GB" sz="1050" dirty="0" err="1" smtClean="0">
                <a:solidFill>
                  <a:srgbClr val="000000"/>
                </a:solidFill>
              </a:rPr>
              <a:t>estándares</a:t>
            </a:r>
            <a:r>
              <a:rPr lang="en-GB" sz="1050" dirty="0" smtClean="0">
                <a:solidFill>
                  <a:srgbClr val="000000"/>
                </a:solidFill>
              </a:rPr>
              <a:t> y </a:t>
            </a:r>
            <a:r>
              <a:rPr lang="en-GB" sz="1050" dirty="0" err="1" smtClean="0">
                <a:solidFill>
                  <a:srgbClr val="000000"/>
                </a:solidFill>
              </a:rPr>
              <a:t>principios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internacionales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derechos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humanos</a:t>
            </a:r>
            <a:r>
              <a:rPr lang="en-GB" sz="1050" dirty="0" smtClean="0">
                <a:solidFill>
                  <a:srgbClr val="000000"/>
                </a:solidFill>
              </a:rPr>
              <a:t> y </a:t>
            </a:r>
            <a:r>
              <a:rPr lang="en-GB" sz="1050" dirty="0" err="1" smtClean="0">
                <a:solidFill>
                  <a:srgbClr val="000000"/>
                </a:solidFill>
              </a:rPr>
              <a:t>desarrolla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las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capacidades</a:t>
            </a:r>
            <a:r>
              <a:rPr lang="en-GB" sz="1050" dirty="0" smtClean="0">
                <a:solidFill>
                  <a:srgbClr val="000000"/>
                </a:solidFill>
              </a:rPr>
              <a:t> de los </a:t>
            </a:r>
            <a:r>
              <a:rPr lang="en-GB" sz="1050" dirty="0" err="1" smtClean="0">
                <a:solidFill>
                  <a:srgbClr val="000000"/>
                </a:solidFill>
              </a:rPr>
              <a:t>titulares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derechos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reclamar</a:t>
            </a:r>
            <a:r>
              <a:rPr lang="en-GB" sz="1050" dirty="0" smtClean="0">
                <a:solidFill>
                  <a:srgbClr val="000000"/>
                </a:solidFill>
              </a:rPr>
              <a:t> sus </a:t>
            </a:r>
            <a:r>
              <a:rPr lang="en-GB" sz="1050" dirty="0" err="1" smtClean="0">
                <a:solidFill>
                  <a:srgbClr val="000000"/>
                </a:solidFill>
              </a:rPr>
              <a:t>derechos</a:t>
            </a:r>
            <a:r>
              <a:rPr lang="en-GB" sz="1050" dirty="0" smtClean="0">
                <a:solidFill>
                  <a:srgbClr val="000000"/>
                </a:solidFill>
              </a:rPr>
              <a:t> y la </a:t>
            </a:r>
            <a:r>
              <a:rPr lang="en-GB" sz="1050" dirty="0" err="1" smtClean="0">
                <a:solidFill>
                  <a:srgbClr val="000000"/>
                </a:solidFill>
              </a:rPr>
              <a:t>responsabilidad</a:t>
            </a:r>
            <a:r>
              <a:rPr lang="en-GB" sz="1050" dirty="0" smtClean="0">
                <a:solidFill>
                  <a:srgbClr val="000000"/>
                </a:solidFill>
              </a:rPr>
              <a:t> de los </a:t>
            </a:r>
            <a:r>
              <a:rPr lang="en-GB" sz="1050" dirty="0" err="1" smtClean="0">
                <a:solidFill>
                  <a:srgbClr val="000000"/>
                </a:solidFill>
              </a:rPr>
              <a:t>portadores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obligaciones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cumplir</a:t>
            </a:r>
            <a:r>
              <a:rPr lang="en-GB" sz="1050" dirty="0" smtClean="0">
                <a:solidFill>
                  <a:srgbClr val="000000"/>
                </a:solidFill>
              </a:rPr>
              <a:t> sus </a:t>
            </a:r>
            <a:r>
              <a:rPr lang="en-GB" sz="1050" dirty="0" err="1" smtClean="0">
                <a:solidFill>
                  <a:srgbClr val="000000"/>
                </a:solidFill>
              </a:rPr>
              <a:t>deberes</a:t>
            </a:r>
            <a:r>
              <a:rPr lang="en-GB" sz="1050" dirty="0" smtClean="0">
                <a:solidFill>
                  <a:srgbClr val="000000"/>
                </a:solidFill>
              </a:rPr>
              <a:t>. </a:t>
            </a:r>
            <a:r>
              <a:rPr lang="en-GB" sz="1050" dirty="0" err="1" smtClean="0">
                <a:solidFill>
                  <a:srgbClr val="000000"/>
                </a:solidFill>
              </a:rPr>
              <a:t>Aparte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su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valor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normativo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como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conjunto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valores</a:t>
            </a:r>
            <a:r>
              <a:rPr lang="en-GB" sz="1050" dirty="0" smtClean="0">
                <a:solidFill>
                  <a:srgbClr val="000000"/>
                </a:solidFill>
              </a:rPr>
              <a:t>, </a:t>
            </a:r>
            <a:r>
              <a:rPr lang="en-GB" sz="1050" dirty="0" err="1" smtClean="0">
                <a:solidFill>
                  <a:srgbClr val="000000"/>
                </a:solidFill>
              </a:rPr>
              <a:t>normas</a:t>
            </a:r>
            <a:r>
              <a:rPr lang="en-GB" sz="1050" dirty="0" smtClean="0">
                <a:solidFill>
                  <a:srgbClr val="000000"/>
                </a:solidFill>
              </a:rPr>
              <a:t> y </a:t>
            </a:r>
            <a:r>
              <a:rPr lang="en-GB" sz="1050" dirty="0" err="1" smtClean="0">
                <a:solidFill>
                  <a:srgbClr val="000000"/>
                </a:solidFill>
              </a:rPr>
              <a:t>principios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universalmente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aceptados</a:t>
            </a:r>
            <a:r>
              <a:rPr lang="en-GB" sz="1050" dirty="0" smtClean="0">
                <a:solidFill>
                  <a:srgbClr val="000000"/>
                </a:solidFill>
              </a:rPr>
              <a:t>, el EBDH conduce a </a:t>
            </a:r>
            <a:r>
              <a:rPr lang="en-GB" sz="1050" dirty="0" err="1" smtClean="0">
                <a:solidFill>
                  <a:srgbClr val="000000"/>
                </a:solidFill>
              </a:rPr>
              <a:t>resultados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mejores</a:t>
            </a:r>
            <a:r>
              <a:rPr lang="en-GB" sz="1050" dirty="0" smtClean="0">
                <a:solidFill>
                  <a:srgbClr val="000000"/>
                </a:solidFill>
              </a:rPr>
              <a:t> y </a:t>
            </a:r>
            <a:r>
              <a:rPr lang="en-GB" sz="1050" dirty="0" err="1" smtClean="0">
                <a:solidFill>
                  <a:srgbClr val="000000"/>
                </a:solidFill>
              </a:rPr>
              <a:t>más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sostenibles</a:t>
            </a:r>
            <a:r>
              <a:rPr lang="en-GB" sz="1050" dirty="0" smtClean="0">
                <a:solidFill>
                  <a:srgbClr val="000000"/>
                </a:solidFill>
              </a:rPr>
              <a:t>. Lo </a:t>
            </a:r>
            <a:r>
              <a:rPr lang="en-GB" sz="1050" dirty="0" err="1" smtClean="0">
                <a:solidFill>
                  <a:srgbClr val="000000"/>
                </a:solidFill>
              </a:rPr>
              <a:t>hace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mediante</a:t>
            </a:r>
            <a:r>
              <a:rPr lang="en-GB" sz="1050" dirty="0" smtClean="0">
                <a:solidFill>
                  <a:srgbClr val="000000"/>
                </a:solidFill>
              </a:rPr>
              <a:t> el </a:t>
            </a:r>
            <a:r>
              <a:rPr lang="en-GB" sz="1050" dirty="0" err="1" smtClean="0">
                <a:solidFill>
                  <a:srgbClr val="000000"/>
                </a:solidFill>
              </a:rPr>
              <a:t>análisis</a:t>
            </a:r>
            <a:r>
              <a:rPr lang="en-GB" sz="1050" dirty="0" smtClean="0">
                <a:solidFill>
                  <a:srgbClr val="000000"/>
                </a:solidFill>
              </a:rPr>
              <a:t> y el </a:t>
            </a:r>
            <a:r>
              <a:rPr lang="en-GB" sz="1050" dirty="0" err="1" smtClean="0">
                <a:solidFill>
                  <a:srgbClr val="000000"/>
                </a:solidFill>
              </a:rPr>
              <a:t>tratamiento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las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desigualdades</a:t>
            </a:r>
            <a:r>
              <a:rPr lang="en-GB" sz="1050" dirty="0" smtClean="0">
                <a:solidFill>
                  <a:srgbClr val="000000"/>
                </a:solidFill>
              </a:rPr>
              <a:t>, </a:t>
            </a:r>
            <a:r>
              <a:rPr lang="en-GB" sz="1050" dirty="0" err="1" smtClean="0">
                <a:solidFill>
                  <a:srgbClr val="000000"/>
                </a:solidFill>
              </a:rPr>
              <a:t>prácticas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discriminatorias</a:t>
            </a:r>
            <a:r>
              <a:rPr lang="en-GB" sz="1050" dirty="0" smtClean="0">
                <a:solidFill>
                  <a:srgbClr val="000000"/>
                </a:solidFill>
              </a:rPr>
              <a:t> y </a:t>
            </a:r>
            <a:r>
              <a:rPr lang="en-GB" sz="1050" dirty="0" err="1" smtClean="0">
                <a:solidFill>
                  <a:srgbClr val="000000"/>
                </a:solidFill>
              </a:rPr>
              <a:t>relaciones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injustas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poder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que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están</a:t>
            </a:r>
            <a:r>
              <a:rPr lang="en-GB" sz="1050" dirty="0" smtClean="0">
                <a:solidFill>
                  <a:srgbClr val="000000"/>
                </a:solidFill>
              </a:rPr>
              <a:t> a menudo en el </a:t>
            </a:r>
            <a:r>
              <a:rPr lang="en-GB" sz="1050" dirty="0" err="1" smtClean="0">
                <a:solidFill>
                  <a:srgbClr val="000000"/>
                </a:solidFill>
              </a:rPr>
              <a:t>corazón</a:t>
            </a:r>
            <a:r>
              <a:rPr lang="en-GB" sz="1050" dirty="0" smtClean="0">
                <a:solidFill>
                  <a:srgbClr val="000000"/>
                </a:solidFill>
              </a:rPr>
              <a:t> de los </a:t>
            </a:r>
            <a:r>
              <a:rPr lang="en-GB" sz="1050" dirty="0" err="1" smtClean="0">
                <a:solidFill>
                  <a:srgbClr val="000000"/>
                </a:solidFill>
              </a:rPr>
              <a:t>problemas</a:t>
            </a:r>
            <a:r>
              <a:rPr lang="en-GB" sz="1050" dirty="0" smtClean="0">
                <a:solidFill>
                  <a:srgbClr val="000000"/>
                </a:solidFill>
              </a:rPr>
              <a:t> del </a:t>
            </a:r>
            <a:r>
              <a:rPr lang="en-GB" sz="1050" dirty="0" err="1" smtClean="0">
                <a:solidFill>
                  <a:srgbClr val="000000"/>
                </a:solidFill>
              </a:rPr>
              <a:t>desarrollo</a:t>
            </a:r>
            <a:r>
              <a:rPr lang="en-GB" sz="1050" dirty="0" smtClean="0">
                <a:solidFill>
                  <a:srgbClr val="000000"/>
                </a:solidFill>
              </a:rPr>
              <a:t> y </a:t>
            </a:r>
            <a:r>
              <a:rPr lang="en-GB" sz="1050" dirty="0" err="1" smtClean="0">
                <a:solidFill>
                  <a:srgbClr val="000000"/>
                </a:solidFill>
              </a:rPr>
              <a:t>que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plantean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una</a:t>
            </a:r>
            <a:r>
              <a:rPr lang="en-GB" sz="1050" dirty="0" smtClean="0">
                <a:solidFill>
                  <a:srgbClr val="000000"/>
                </a:solidFill>
              </a:rPr>
              <a:t> grave </a:t>
            </a:r>
            <a:r>
              <a:rPr lang="en-GB" sz="1050" dirty="0" err="1" smtClean="0">
                <a:solidFill>
                  <a:srgbClr val="000000"/>
                </a:solidFill>
              </a:rPr>
              <a:t>amenaza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para</a:t>
            </a:r>
            <a:r>
              <a:rPr lang="en-GB" sz="1050" dirty="0" smtClean="0">
                <a:solidFill>
                  <a:srgbClr val="000000"/>
                </a:solidFill>
              </a:rPr>
              <a:t> el </a:t>
            </a:r>
            <a:r>
              <a:rPr lang="en-GB" sz="1050" dirty="0" err="1" smtClean="0">
                <a:solidFill>
                  <a:srgbClr val="000000"/>
                </a:solidFill>
              </a:rPr>
              <a:t>desarrollo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si</a:t>
            </a:r>
            <a:r>
              <a:rPr lang="en-GB" sz="1050" dirty="0" smtClean="0">
                <a:solidFill>
                  <a:srgbClr val="000000"/>
                </a:solidFill>
              </a:rPr>
              <a:t> no se </a:t>
            </a:r>
            <a:r>
              <a:rPr lang="en-GB" sz="1050" dirty="0" err="1" smtClean="0">
                <a:solidFill>
                  <a:srgbClr val="000000"/>
                </a:solidFill>
              </a:rPr>
              <a:t>abordan</a:t>
            </a:r>
            <a:r>
              <a:rPr lang="en-GB" sz="1050" dirty="0" smtClean="0">
                <a:solidFill>
                  <a:srgbClr val="000000"/>
                </a:solidFill>
              </a:rPr>
              <a:t>. El </a:t>
            </a:r>
            <a:r>
              <a:rPr lang="en-GB" sz="1050" dirty="0" err="1" smtClean="0">
                <a:solidFill>
                  <a:srgbClr val="000000"/>
                </a:solidFill>
              </a:rPr>
              <a:t>cuadro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siguiente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destaca</a:t>
            </a:r>
            <a:r>
              <a:rPr lang="en-GB" sz="1050" dirty="0" smtClean="0">
                <a:solidFill>
                  <a:srgbClr val="000000"/>
                </a:solidFill>
              </a:rPr>
              <a:t> el EBDH </a:t>
            </a:r>
            <a:r>
              <a:rPr lang="en-GB" sz="1050" dirty="0" err="1" smtClean="0">
                <a:solidFill>
                  <a:srgbClr val="000000"/>
                </a:solidFill>
              </a:rPr>
              <a:t>dentro</a:t>
            </a:r>
            <a:r>
              <a:rPr lang="en-GB" sz="1050" dirty="0" smtClean="0">
                <a:solidFill>
                  <a:srgbClr val="000000"/>
                </a:solidFill>
              </a:rPr>
              <a:t> del </a:t>
            </a:r>
            <a:r>
              <a:rPr lang="en-GB" sz="1050" dirty="0" err="1" smtClean="0">
                <a:solidFill>
                  <a:srgbClr val="000000"/>
                </a:solidFill>
              </a:rPr>
              <a:t>contexto</a:t>
            </a:r>
            <a:r>
              <a:rPr lang="en-GB" sz="1050" dirty="0" smtClean="0">
                <a:solidFill>
                  <a:srgbClr val="000000"/>
                </a:solidFill>
              </a:rPr>
              <a:t> de la GBR. </a:t>
            </a:r>
          </a:p>
          <a:p>
            <a:endParaRPr lang="en-GB" sz="1050" dirty="0" smtClean="0">
              <a:solidFill>
                <a:srgbClr val="000000"/>
              </a:solidFill>
            </a:endParaRPr>
          </a:p>
          <a:p>
            <a:r>
              <a:rPr lang="en-GB" sz="1050" b="1" dirty="0" smtClean="0">
                <a:solidFill>
                  <a:srgbClr val="000000"/>
                </a:solidFill>
              </a:rPr>
              <a:t>¿</a:t>
            </a:r>
            <a:r>
              <a:rPr lang="en-GB" sz="1050" b="1" dirty="0" err="1" smtClean="0">
                <a:solidFill>
                  <a:srgbClr val="000000"/>
                </a:solidFill>
              </a:rPr>
              <a:t>Qué</a:t>
            </a:r>
            <a:r>
              <a:rPr lang="en-GB" sz="1050" b="1" dirty="0" smtClean="0">
                <a:solidFill>
                  <a:srgbClr val="000000"/>
                </a:solidFill>
              </a:rPr>
              <a:t> le </a:t>
            </a:r>
            <a:r>
              <a:rPr lang="en-GB" sz="1050" b="1" dirty="0" err="1" smtClean="0">
                <a:solidFill>
                  <a:srgbClr val="000000"/>
                </a:solidFill>
              </a:rPr>
              <a:t>añade</a:t>
            </a:r>
            <a:r>
              <a:rPr lang="en-GB" sz="1050" b="1" dirty="0" smtClean="0">
                <a:solidFill>
                  <a:srgbClr val="000000"/>
                </a:solidFill>
              </a:rPr>
              <a:t> el </a:t>
            </a:r>
            <a:r>
              <a:rPr lang="en-GB" sz="1050" b="1" dirty="0" err="1" smtClean="0">
                <a:solidFill>
                  <a:srgbClr val="000000"/>
                </a:solidFill>
              </a:rPr>
              <a:t>enfoque</a:t>
            </a:r>
            <a:r>
              <a:rPr lang="en-GB" sz="1050" b="1" dirty="0" smtClean="0">
                <a:solidFill>
                  <a:srgbClr val="000000"/>
                </a:solidFill>
              </a:rPr>
              <a:t> </a:t>
            </a:r>
            <a:r>
              <a:rPr lang="en-GB" sz="1050" b="1" dirty="0" err="1" smtClean="0">
                <a:solidFill>
                  <a:srgbClr val="000000"/>
                </a:solidFill>
              </a:rPr>
              <a:t>basado</a:t>
            </a:r>
            <a:r>
              <a:rPr lang="en-GB" sz="1050" b="1" dirty="0" smtClean="0">
                <a:solidFill>
                  <a:srgbClr val="000000"/>
                </a:solidFill>
              </a:rPr>
              <a:t> en los </a:t>
            </a:r>
            <a:r>
              <a:rPr lang="en-GB" sz="1050" b="1" dirty="0" err="1" smtClean="0">
                <a:solidFill>
                  <a:srgbClr val="000000"/>
                </a:solidFill>
              </a:rPr>
              <a:t>derechos</a:t>
            </a:r>
            <a:r>
              <a:rPr lang="en-GB" sz="1050" b="1" dirty="0" smtClean="0">
                <a:solidFill>
                  <a:srgbClr val="000000"/>
                </a:solidFill>
              </a:rPr>
              <a:t> </a:t>
            </a:r>
            <a:r>
              <a:rPr lang="en-GB" sz="1050" b="1" dirty="0" err="1" smtClean="0">
                <a:solidFill>
                  <a:srgbClr val="000000"/>
                </a:solidFill>
              </a:rPr>
              <a:t>humanos</a:t>
            </a:r>
            <a:r>
              <a:rPr lang="en-GB" sz="1050" b="1" dirty="0" smtClean="0">
                <a:solidFill>
                  <a:srgbClr val="000000"/>
                </a:solidFill>
              </a:rPr>
              <a:t> (EBDH) a la GBR? </a:t>
            </a:r>
          </a:p>
          <a:p>
            <a:r>
              <a:rPr lang="en-GB" sz="1050" dirty="0" err="1" smtClean="0">
                <a:solidFill>
                  <a:srgbClr val="000000"/>
                </a:solidFill>
              </a:rPr>
              <a:t>Mientras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que</a:t>
            </a:r>
            <a:r>
              <a:rPr lang="en-GB" sz="1050" dirty="0" smtClean="0">
                <a:solidFill>
                  <a:srgbClr val="000000"/>
                </a:solidFill>
              </a:rPr>
              <a:t> la GBR </a:t>
            </a:r>
            <a:r>
              <a:rPr lang="en-GB" sz="1050" dirty="0" err="1" smtClean="0">
                <a:solidFill>
                  <a:srgbClr val="000000"/>
                </a:solidFill>
              </a:rPr>
              <a:t>es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una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herramienta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gestión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que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ayuda</a:t>
            </a:r>
            <a:r>
              <a:rPr lang="en-GB" sz="1050" dirty="0" smtClean="0">
                <a:solidFill>
                  <a:srgbClr val="000000"/>
                </a:solidFill>
              </a:rPr>
              <a:t> a </a:t>
            </a:r>
            <a:r>
              <a:rPr lang="en-GB" sz="1050" dirty="0" err="1" smtClean="0">
                <a:solidFill>
                  <a:srgbClr val="000000"/>
                </a:solidFill>
              </a:rPr>
              <a:t>lograr</a:t>
            </a:r>
            <a:r>
              <a:rPr lang="en-GB" sz="1050" dirty="0" smtClean="0">
                <a:solidFill>
                  <a:srgbClr val="000000"/>
                </a:solidFill>
              </a:rPr>
              <a:t> un </a:t>
            </a:r>
            <a:r>
              <a:rPr lang="en-GB" sz="1050" dirty="0" err="1" smtClean="0">
                <a:solidFill>
                  <a:srgbClr val="000000"/>
                </a:solidFill>
              </a:rPr>
              <a:t>resultado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deseado</a:t>
            </a:r>
            <a:r>
              <a:rPr lang="en-GB" sz="1050" dirty="0" smtClean="0">
                <a:solidFill>
                  <a:srgbClr val="000000"/>
                </a:solidFill>
              </a:rPr>
              <a:t>, el EBDH </a:t>
            </a:r>
            <a:r>
              <a:rPr lang="en-GB" sz="1050" dirty="0" err="1" smtClean="0">
                <a:solidFill>
                  <a:srgbClr val="000000"/>
                </a:solidFill>
              </a:rPr>
              <a:t>es</a:t>
            </a:r>
            <a:r>
              <a:rPr lang="en-GB" sz="1050" dirty="0" smtClean="0">
                <a:solidFill>
                  <a:srgbClr val="000000"/>
                </a:solidFill>
              </a:rPr>
              <a:t> un </a:t>
            </a:r>
            <a:r>
              <a:rPr lang="en-GB" sz="1050" dirty="0" err="1" smtClean="0">
                <a:solidFill>
                  <a:srgbClr val="000000"/>
                </a:solidFill>
              </a:rPr>
              <a:t>marco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que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ayuda</a:t>
            </a:r>
            <a:r>
              <a:rPr lang="en-GB" sz="1050" dirty="0" smtClean="0">
                <a:solidFill>
                  <a:srgbClr val="000000"/>
                </a:solidFill>
              </a:rPr>
              <a:t> a </a:t>
            </a:r>
            <a:r>
              <a:rPr lang="en-GB" sz="1050" dirty="0" err="1" smtClean="0">
                <a:solidFill>
                  <a:srgbClr val="000000"/>
                </a:solidFill>
              </a:rPr>
              <a:t>definir</a:t>
            </a:r>
            <a:r>
              <a:rPr lang="en-GB" sz="1050" dirty="0" smtClean="0">
                <a:solidFill>
                  <a:srgbClr val="000000"/>
                </a:solidFill>
              </a:rPr>
              <a:t> los </a:t>
            </a:r>
            <a:r>
              <a:rPr lang="en-GB" sz="1050" dirty="0" err="1" smtClean="0">
                <a:solidFill>
                  <a:srgbClr val="000000"/>
                </a:solidFill>
              </a:rPr>
              <a:t>resultados</a:t>
            </a:r>
            <a:r>
              <a:rPr lang="en-GB" sz="1050" dirty="0" smtClean="0">
                <a:solidFill>
                  <a:srgbClr val="000000"/>
                </a:solidFill>
              </a:rPr>
              <a:t> y el </a:t>
            </a:r>
            <a:r>
              <a:rPr lang="en-GB" sz="1050" dirty="0" err="1" smtClean="0">
                <a:solidFill>
                  <a:srgbClr val="000000"/>
                </a:solidFill>
              </a:rPr>
              <a:t>proceso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por</a:t>
            </a:r>
            <a:r>
              <a:rPr lang="en-GB" sz="1050" dirty="0" smtClean="0">
                <a:solidFill>
                  <a:srgbClr val="000000"/>
                </a:solidFill>
              </a:rPr>
              <a:t> el </a:t>
            </a:r>
            <a:r>
              <a:rPr lang="en-GB" sz="1050" dirty="0" err="1" smtClean="0">
                <a:solidFill>
                  <a:srgbClr val="000000"/>
                </a:solidFill>
              </a:rPr>
              <a:t>que</a:t>
            </a:r>
            <a:r>
              <a:rPr lang="en-GB" sz="1050" dirty="0" smtClean="0">
                <a:solidFill>
                  <a:srgbClr val="000000"/>
                </a:solidFill>
              </a:rPr>
              <a:t> se </a:t>
            </a:r>
            <a:r>
              <a:rPr lang="en-GB" sz="1050" dirty="0" err="1" smtClean="0">
                <a:solidFill>
                  <a:srgbClr val="000000"/>
                </a:solidFill>
              </a:rPr>
              <a:t>han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conseguido</a:t>
            </a:r>
            <a:r>
              <a:rPr lang="en-GB" sz="1050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GB" sz="1050" dirty="0" smtClean="0">
                <a:solidFill>
                  <a:srgbClr val="000000"/>
                </a:solidFill>
              </a:rPr>
              <a:t>El EBDH </a:t>
            </a:r>
            <a:r>
              <a:rPr lang="en-GB" sz="1050" dirty="0" err="1" smtClean="0">
                <a:solidFill>
                  <a:srgbClr val="000000"/>
                </a:solidFill>
              </a:rPr>
              <a:t>especifica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quién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debe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ser</a:t>
            </a:r>
            <a:r>
              <a:rPr lang="en-GB" sz="1050" dirty="0" smtClean="0">
                <a:solidFill>
                  <a:srgbClr val="000000"/>
                </a:solidFill>
              </a:rPr>
              <a:t> el </a:t>
            </a:r>
            <a:r>
              <a:rPr lang="en-GB" sz="1050" dirty="0" err="1" smtClean="0">
                <a:solidFill>
                  <a:srgbClr val="000000"/>
                </a:solidFill>
              </a:rPr>
              <a:t>sujeto</a:t>
            </a:r>
            <a:r>
              <a:rPr lang="en-GB" sz="1050" dirty="0" smtClean="0">
                <a:solidFill>
                  <a:srgbClr val="000000"/>
                </a:solidFill>
              </a:rPr>
              <a:t> de los </a:t>
            </a:r>
            <a:r>
              <a:rPr lang="en-GB" sz="1050" dirty="0" err="1" smtClean="0">
                <a:solidFill>
                  <a:srgbClr val="000000"/>
                </a:solidFill>
              </a:rPr>
              <a:t>resultados</a:t>
            </a:r>
            <a:r>
              <a:rPr lang="en-GB" sz="1050" dirty="0" smtClean="0">
                <a:solidFill>
                  <a:srgbClr val="000000"/>
                </a:solidFill>
              </a:rPr>
              <a:t> de la </a:t>
            </a:r>
            <a:r>
              <a:rPr lang="en-GB" sz="1050" dirty="0" err="1" smtClean="0">
                <a:solidFill>
                  <a:srgbClr val="000000"/>
                </a:solidFill>
              </a:rPr>
              <a:t>programación</a:t>
            </a:r>
            <a:r>
              <a:rPr lang="en-GB" sz="1050" dirty="0" smtClean="0">
                <a:solidFill>
                  <a:srgbClr val="000000"/>
                </a:solidFill>
              </a:rPr>
              <a:t>: los </a:t>
            </a:r>
            <a:r>
              <a:rPr lang="en-GB" sz="1050" dirty="0" err="1" smtClean="0">
                <a:solidFill>
                  <a:srgbClr val="000000"/>
                </a:solidFill>
              </a:rPr>
              <a:t>titulares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derechos</a:t>
            </a:r>
            <a:r>
              <a:rPr lang="en-GB" sz="1050" dirty="0" smtClean="0">
                <a:solidFill>
                  <a:srgbClr val="000000"/>
                </a:solidFill>
              </a:rPr>
              <a:t> y </a:t>
            </a:r>
            <a:r>
              <a:rPr lang="en-GB" sz="1050" dirty="0" err="1" smtClean="0">
                <a:solidFill>
                  <a:srgbClr val="000000"/>
                </a:solidFill>
              </a:rPr>
              <a:t>portadores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obligaciones</a:t>
            </a:r>
            <a:r>
              <a:rPr lang="en-GB" sz="1050" dirty="0" smtClean="0">
                <a:solidFill>
                  <a:srgbClr val="000000"/>
                </a:solidFill>
              </a:rPr>
              <a:t>: </a:t>
            </a:r>
          </a:p>
          <a:p>
            <a:r>
              <a:rPr lang="en-GB" sz="1050" b="1" i="1" dirty="0" smtClean="0">
                <a:solidFill>
                  <a:srgbClr val="000000"/>
                </a:solidFill>
              </a:rPr>
              <a:t>-</a:t>
            </a:r>
            <a:r>
              <a:rPr lang="en-GB" sz="1050" dirty="0" smtClean="0">
                <a:solidFill>
                  <a:srgbClr val="000000"/>
                </a:solidFill>
              </a:rPr>
              <a:t>Los </a:t>
            </a:r>
            <a:r>
              <a:rPr lang="en-GB" sz="1050" b="1" dirty="0" err="1" smtClean="0">
                <a:solidFill>
                  <a:srgbClr val="000000"/>
                </a:solidFill>
              </a:rPr>
              <a:t>Efectos</a:t>
            </a:r>
            <a:r>
              <a:rPr lang="en-GB" sz="1050" b="1" dirty="0" smtClean="0">
                <a:solidFill>
                  <a:srgbClr val="000000"/>
                </a:solidFill>
              </a:rPr>
              <a:t> </a:t>
            </a:r>
            <a:r>
              <a:rPr lang="en-GB" sz="1050" b="1" dirty="0" err="1" smtClean="0">
                <a:solidFill>
                  <a:srgbClr val="000000"/>
                </a:solidFill>
              </a:rPr>
              <a:t>Directos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deberían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reflejar</a:t>
            </a:r>
            <a:r>
              <a:rPr lang="en-GB" sz="1050" dirty="0" smtClean="0">
                <a:solidFill>
                  <a:srgbClr val="000000"/>
                </a:solidFill>
              </a:rPr>
              <a:t> la </a:t>
            </a:r>
            <a:r>
              <a:rPr lang="en-GB" sz="1050" dirty="0" err="1" smtClean="0">
                <a:solidFill>
                  <a:srgbClr val="000000"/>
                </a:solidFill>
              </a:rPr>
              <a:t>mejora</a:t>
            </a:r>
            <a:r>
              <a:rPr lang="en-GB" sz="1050" dirty="0" smtClean="0">
                <a:solidFill>
                  <a:srgbClr val="000000"/>
                </a:solidFill>
              </a:rPr>
              <a:t> en el </a:t>
            </a:r>
            <a:r>
              <a:rPr lang="en-GB" sz="1050" dirty="0" err="1" smtClean="0">
                <a:solidFill>
                  <a:srgbClr val="000000"/>
                </a:solidFill>
              </a:rPr>
              <a:t>rendimiento</a:t>
            </a:r>
            <a:r>
              <a:rPr lang="en-GB" sz="1050" dirty="0" smtClean="0">
                <a:solidFill>
                  <a:srgbClr val="000000"/>
                </a:solidFill>
              </a:rPr>
              <a:t> o la </a:t>
            </a:r>
            <a:r>
              <a:rPr lang="en-GB" sz="1050" dirty="0" err="1" smtClean="0">
                <a:solidFill>
                  <a:srgbClr val="000000"/>
                </a:solidFill>
              </a:rPr>
              <a:t>responsabilidad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fortalecida</a:t>
            </a:r>
            <a:r>
              <a:rPr lang="en-GB" sz="1050" dirty="0" smtClean="0">
                <a:solidFill>
                  <a:srgbClr val="000000"/>
                </a:solidFill>
              </a:rPr>
              <a:t> del titular de </a:t>
            </a:r>
            <a:r>
              <a:rPr lang="en-GB" sz="1050" dirty="0" err="1" smtClean="0">
                <a:solidFill>
                  <a:srgbClr val="000000"/>
                </a:solidFill>
              </a:rPr>
              <a:t>derechos</a:t>
            </a:r>
            <a:r>
              <a:rPr lang="en-GB" sz="1050" dirty="0" smtClean="0">
                <a:solidFill>
                  <a:srgbClr val="000000"/>
                </a:solidFill>
              </a:rPr>
              <a:t> y de </a:t>
            </a:r>
            <a:r>
              <a:rPr lang="en-GB" sz="1050" dirty="0" err="1" smtClean="0">
                <a:solidFill>
                  <a:srgbClr val="000000"/>
                </a:solidFill>
              </a:rPr>
              <a:t>portadores</a:t>
            </a:r>
            <a:r>
              <a:rPr lang="en-GB" sz="1050" baseline="0" dirty="0" smtClean="0">
                <a:solidFill>
                  <a:srgbClr val="000000"/>
                </a:solidFill>
              </a:rPr>
              <a:t> de </a:t>
            </a:r>
            <a:r>
              <a:rPr lang="en-GB" sz="1050" baseline="0" dirty="0" err="1" smtClean="0">
                <a:solidFill>
                  <a:srgbClr val="000000"/>
                </a:solidFill>
              </a:rPr>
              <a:t>obligaciones</a:t>
            </a:r>
            <a:r>
              <a:rPr lang="en-GB" sz="1050" baseline="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resultante</a:t>
            </a:r>
            <a:r>
              <a:rPr lang="en-GB" sz="1050" dirty="0" smtClean="0">
                <a:solidFill>
                  <a:srgbClr val="000000"/>
                </a:solidFill>
              </a:rPr>
              <a:t> de un </a:t>
            </a:r>
            <a:r>
              <a:rPr lang="en-GB" sz="1050" dirty="0" err="1" smtClean="0">
                <a:solidFill>
                  <a:srgbClr val="000000"/>
                </a:solidFill>
              </a:rPr>
              <a:t>cambio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institucional</a:t>
            </a:r>
            <a:r>
              <a:rPr lang="en-GB" sz="1050" dirty="0" smtClean="0">
                <a:solidFill>
                  <a:srgbClr val="000000"/>
                </a:solidFill>
              </a:rPr>
              <a:t> o de </a:t>
            </a:r>
            <a:r>
              <a:rPr lang="en-GB" sz="1050" dirty="0" err="1" smtClean="0">
                <a:solidFill>
                  <a:srgbClr val="000000"/>
                </a:solidFill>
              </a:rPr>
              <a:t>conducta</a:t>
            </a:r>
            <a:r>
              <a:rPr lang="en-GB" sz="1050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GB" sz="1050" b="1" i="1" dirty="0" smtClean="0">
                <a:solidFill>
                  <a:srgbClr val="000000"/>
                </a:solidFill>
              </a:rPr>
              <a:t>-</a:t>
            </a:r>
            <a:r>
              <a:rPr lang="en-GB" sz="1050" dirty="0" smtClean="0">
                <a:solidFill>
                  <a:srgbClr val="000000"/>
                </a:solidFill>
              </a:rPr>
              <a:t>Los </a:t>
            </a:r>
            <a:r>
              <a:rPr lang="en-GB" sz="1050" b="1" dirty="0" err="1" smtClean="0">
                <a:solidFill>
                  <a:srgbClr val="000000"/>
                </a:solidFill>
              </a:rPr>
              <a:t>Productos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deben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cerrar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las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brechas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capacidad</a:t>
            </a:r>
            <a:r>
              <a:rPr lang="en-GB" sz="1050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GB" sz="1050" dirty="0" err="1" smtClean="0">
                <a:solidFill>
                  <a:srgbClr val="000000"/>
                </a:solidFill>
              </a:rPr>
              <a:t>Supervisando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cómo</a:t>
            </a:r>
            <a:r>
              <a:rPr lang="en-GB" sz="1050" dirty="0" smtClean="0">
                <a:solidFill>
                  <a:srgbClr val="000000"/>
                </a:solidFill>
              </a:rPr>
              <a:t> los </a:t>
            </a:r>
            <a:r>
              <a:rPr lang="en-GB" sz="1050" dirty="0" err="1" smtClean="0">
                <a:solidFill>
                  <a:srgbClr val="000000"/>
                </a:solidFill>
              </a:rPr>
              <a:t>programas</a:t>
            </a:r>
            <a:r>
              <a:rPr lang="en-GB" sz="1050" dirty="0" smtClean="0">
                <a:solidFill>
                  <a:srgbClr val="000000"/>
                </a:solidFill>
              </a:rPr>
              <a:t> se </a:t>
            </a:r>
            <a:r>
              <a:rPr lang="en-GB" sz="1050" dirty="0" err="1" smtClean="0">
                <a:solidFill>
                  <a:srgbClr val="000000"/>
                </a:solidFill>
              </a:rPr>
              <a:t>han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guiado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por</a:t>
            </a:r>
            <a:r>
              <a:rPr lang="en-GB" sz="1050" dirty="0" smtClean="0">
                <a:solidFill>
                  <a:srgbClr val="000000"/>
                </a:solidFill>
              </a:rPr>
              <a:t> los </a:t>
            </a:r>
            <a:r>
              <a:rPr lang="en-GB" sz="1050" dirty="0" err="1" smtClean="0">
                <a:solidFill>
                  <a:srgbClr val="000000"/>
                </a:solidFill>
              </a:rPr>
              <a:t>principios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derechos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humanos</a:t>
            </a:r>
            <a:r>
              <a:rPr lang="en-GB" sz="1050" dirty="0" smtClean="0">
                <a:solidFill>
                  <a:srgbClr val="000000"/>
                </a:solidFill>
              </a:rPr>
              <a:t> (no </a:t>
            </a:r>
            <a:r>
              <a:rPr lang="en-GB" sz="1050" dirty="0" err="1" smtClean="0">
                <a:solidFill>
                  <a:srgbClr val="000000"/>
                </a:solidFill>
              </a:rPr>
              <a:t>discriminación</a:t>
            </a:r>
            <a:r>
              <a:rPr lang="en-GB" sz="1050" dirty="0" smtClean="0">
                <a:solidFill>
                  <a:srgbClr val="000000"/>
                </a:solidFill>
              </a:rPr>
              <a:t>, </a:t>
            </a:r>
            <a:r>
              <a:rPr lang="en-GB" sz="1050" dirty="0" err="1" smtClean="0">
                <a:solidFill>
                  <a:srgbClr val="000000"/>
                </a:solidFill>
              </a:rPr>
              <a:t>participación</a:t>
            </a:r>
            <a:r>
              <a:rPr lang="en-GB" sz="1050" dirty="0" smtClean="0">
                <a:solidFill>
                  <a:srgbClr val="000000"/>
                </a:solidFill>
              </a:rPr>
              <a:t>, </a:t>
            </a:r>
            <a:r>
              <a:rPr lang="en-GB" sz="1050" dirty="0" err="1" smtClean="0">
                <a:solidFill>
                  <a:srgbClr val="000000"/>
                </a:solidFill>
              </a:rPr>
              <a:t>rendición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cuentas</a:t>
            </a:r>
            <a:r>
              <a:rPr lang="en-GB" sz="1050" dirty="0" smtClean="0">
                <a:solidFill>
                  <a:srgbClr val="000000"/>
                </a:solidFill>
              </a:rPr>
              <a:t>) en el </a:t>
            </a:r>
            <a:r>
              <a:rPr lang="en-GB" sz="1050" dirty="0" err="1" smtClean="0">
                <a:solidFill>
                  <a:srgbClr val="000000"/>
                </a:solidFill>
              </a:rPr>
              <a:t>proceso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consecución</a:t>
            </a:r>
            <a:r>
              <a:rPr lang="en-GB" sz="1050" dirty="0" smtClean="0">
                <a:solidFill>
                  <a:srgbClr val="000000"/>
                </a:solidFill>
              </a:rPr>
              <a:t> de </a:t>
            </a:r>
            <a:r>
              <a:rPr lang="en-GB" sz="1050" dirty="0" err="1" smtClean="0">
                <a:solidFill>
                  <a:srgbClr val="000000"/>
                </a:solidFill>
              </a:rPr>
              <a:t>resultados</a:t>
            </a:r>
            <a:r>
              <a:rPr lang="en-GB" sz="1050" dirty="0" smtClean="0">
                <a:solidFill>
                  <a:srgbClr val="000000"/>
                </a:solidFill>
              </a:rPr>
              <a:t>. </a:t>
            </a:r>
          </a:p>
          <a:p>
            <a:r>
              <a:rPr lang="en-GB" sz="1050" dirty="0" err="1" smtClean="0">
                <a:solidFill>
                  <a:srgbClr val="000000"/>
                </a:solidFill>
              </a:rPr>
              <a:t>Especificando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cuáles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deberían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ser</a:t>
            </a:r>
            <a:r>
              <a:rPr lang="en-GB" sz="1050" dirty="0" smtClean="0">
                <a:solidFill>
                  <a:srgbClr val="000000"/>
                </a:solidFill>
              </a:rPr>
              <a:t> los </a:t>
            </a:r>
            <a:r>
              <a:rPr lang="en-GB" sz="1050" dirty="0" err="1" smtClean="0">
                <a:solidFill>
                  <a:srgbClr val="000000"/>
                </a:solidFill>
              </a:rPr>
              <a:t>resultados</a:t>
            </a:r>
            <a:r>
              <a:rPr lang="en-GB" sz="1050" dirty="0" smtClean="0">
                <a:solidFill>
                  <a:srgbClr val="000000"/>
                </a:solidFill>
              </a:rPr>
              <a:t> de la </a:t>
            </a:r>
            <a:r>
              <a:rPr lang="en-GB" sz="1050" dirty="0" err="1" smtClean="0">
                <a:solidFill>
                  <a:srgbClr val="000000"/>
                </a:solidFill>
              </a:rPr>
              <a:t>programación</a:t>
            </a:r>
            <a:r>
              <a:rPr lang="en-GB" sz="1050" dirty="0" smtClean="0">
                <a:solidFill>
                  <a:srgbClr val="000000"/>
                </a:solidFill>
              </a:rPr>
              <a:t>: la </a:t>
            </a:r>
            <a:r>
              <a:rPr lang="en-GB" sz="1050" dirty="0" err="1" smtClean="0">
                <a:solidFill>
                  <a:srgbClr val="000000"/>
                </a:solidFill>
              </a:rPr>
              <a:t>realización</a:t>
            </a:r>
            <a:r>
              <a:rPr lang="en-GB" sz="1050" dirty="0" smtClean="0">
                <a:solidFill>
                  <a:srgbClr val="000000"/>
                </a:solidFill>
              </a:rPr>
              <a:t> de los </a:t>
            </a:r>
            <a:r>
              <a:rPr lang="en-GB" sz="1050" dirty="0" err="1" smtClean="0">
                <a:solidFill>
                  <a:srgbClr val="000000"/>
                </a:solidFill>
              </a:rPr>
              <a:t>derechos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humanos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como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están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establecidos</a:t>
            </a:r>
            <a:r>
              <a:rPr lang="en-GB" sz="1050" dirty="0" smtClean="0">
                <a:solidFill>
                  <a:srgbClr val="000000"/>
                </a:solidFill>
              </a:rPr>
              <a:t> en los </a:t>
            </a:r>
            <a:r>
              <a:rPr lang="en-GB" sz="1050" dirty="0" err="1" smtClean="0">
                <a:solidFill>
                  <a:srgbClr val="000000"/>
                </a:solidFill>
              </a:rPr>
              <a:t>instrumentos</a:t>
            </a:r>
            <a:r>
              <a:rPr lang="en-GB" sz="1050" dirty="0" smtClean="0">
                <a:solidFill>
                  <a:srgbClr val="000000"/>
                </a:solidFill>
              </a:rPr>
              <a:t> </a:t>
            </a:r>
            <a:r>
              <a:rPr lang="en-GB" sz="1050" dirty="0" err="1" smtClean="0">
                <a:solidFill>
                  <a:srgbClr val="000000"/>
                </a:solidFill>
              </a:rPr>
              <a:t>internacionales</a:t>
            </a:r>
            <a:r>
              <a:rPr lang="en-GB" sz="1050" dirty="0" smtClean="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52227" name="Slide Number Placeholder 3"/>
          <p:cNvSpPr txBox="1">
            <a:spLocks noGrp="1"/>
          </p:cNvSpPr>
          <p:nvPr/>
        </p:nvSpPr>
        <p:spPr bwMode="auto">
          <a:xfrm>
            <a:off x="3779838" y="9429750"/>
            <a:ext cx="28892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56A4302-57B1-430D-9F4C-F82894609998}" type="slidenum">
              <a:rPr lang="en-GB" sz="1200">
                <a:latin typeface="Times New Roman" pitchFamily="18" charset="0"/>
              </a:rPr>
              <a:pPr algn="r"/>
              <a:t>17</a:t>
            </a:fld>
            <a:endParaRPr lang="en-GB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0900" y="744538"/>
            <a:ext cx="4964113" cy="3722687"/>
          </a:xfrm>
          <a:ln/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>
          <a:xfrm>
            <a:off x="889000" y="4716463"/>
            <a:ext cx="4891088" cy="4467225"/>
          </a:xfrm>
          <a:noFill/>
          <a:ln/>
        </p:spPr>
        <p:txBody>
          <a:bodyPr/>
          <a:lstStyle/>
          <a:p>
            <a:endParaRPr lang="en-CA" dirty="0" smtClean="0"/>
          </a:p>
        </p:txBody>
      </p:sp>
      <p:sp>
        <p:nvSpPr>
          <p:cNvPr id="54275" name="Slide Number Placeholder 3"/>
          <p:cNvSpPr txBox="1">
            <a:spLocks noGrp="1"/>
          </p:cNvSpPr>
          <p:nvPr/>
        </p:nvSpPr>
        <p:spPr bwMode="auto">
          <a:xfrm>
            <a:off x="3779838" y="9429750"/>
            <a:ext cx="28892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08BF8B1-8282-4C46-91C5-BFBE82302AAC}" type="slidenum">
              <a:rPr lang="en-GB" sz="1200">
                <a:latin typeface="Times New Roman" pitchFamily="18" charset="0"/>
              </a:rPr>
              <a:pPr algn="r"/>
              <a:t>18</a:t>
            </a:fld>
            <a:endParaRPr lang="en-GB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3981203-9845-406B-8F77-97B9F6B3DAE5}" type="slidenum">
              <a:rPr lang="en-GB" altLang="ja-JP" sz="120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pPr algn="r"/>
              <a:t>19</a:t>
            </a:fld>
            <a:endParaRPr lang="en-GB" altLang="ja-JP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75" y="350838"/>
            <a:ext cx="4965700" cy="3724275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100" y="4573588"/>
            <a:ext cx="5392738" cy="4610100"/>
          </a:xfrm>
          <a:noFill/>
          <a:ln/>
        </p:spPr>
        <p:txBody>
          <a:bodyPr/>
          <a:lstStyle/>
          <a:p>
            <a:r>
              <a:rPr lang="en-US" altLang="ja-JP" sz="800" dirty="0" smtClean="0">
                <a:cs typeface="ＭＳ Ｐゴシック"/>
              </a:rPr>
              <a:t>HIDDEN SLIDE</a:t>
            </a:r>
          </a:p>
          <a:p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Idea clave: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Representante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Regional, de País,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Agencia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tiene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capaz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identificar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establecer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prioridades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estratégicas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manera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sistemática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</a:p>
          <a:p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criterios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principales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establecimiento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prioridades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representan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círculos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: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retos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oportunidades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nacionales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/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ventaja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comparativa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EP ONU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alineación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actores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clave con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poder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decisión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influencia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apoyar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EP ONU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sobre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tema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Nota: ODM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otros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acuerdos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internacionales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normas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son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también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punto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referencia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Equipo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País ONU.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Aquí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asumimos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reflejarán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compromiso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EP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engranar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ventaja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comparativa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hacia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DM/ODMs, y en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superposición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entre EP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desafíos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nacionales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endParaRPr lang="en-GB" sz="8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cualquier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punto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tiempo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círculos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cambian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desplazar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diferentes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grados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:</a:t>
            </a:r>
          </a:p>
          <a:p>
            <a:pPr>
              <a:buFontTx/>
              <a:buChar char="•"/>
            </a:pP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desafíos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nacionales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cambian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debido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factores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 gran parte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encuentran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allá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control del EP</a:t>
            </a:r>
          </a:p>
          <a:p>
            <a:pPr>
              <a:buFontTx/>
              <a:buChar char="•"/>
            </a:pP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ventaja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comparativa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EP (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mandato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+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capacidad+habilidad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rendir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mejor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otros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)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cambiar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con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tiempo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través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decisiones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personal y de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Representantes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País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Regionales</a:t>
            </a:r>
            <a:endParaRPr lang="en-GB" sz="8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buFontTx/>
              <a:buChar char="•"/>
            </a:pP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aumentar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alineación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través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negociación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construcción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consenso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guiados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o en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Representantes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Regionales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de País o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Agencia</a:t>
            </a:r>
            <a:endParaRPr lang="en-GB" sz="8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endParaRPr lang="en-GB" sz="8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Las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principales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prioridades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(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zona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1) son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situaciones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criterios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cumplen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El EP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actuar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ahora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hacer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algo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bueno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Altas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Prioridades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Potenciales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(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zonas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2 y 3)  </a:t>
            </a:r>
          </a:p>
          <a:p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Área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2: 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Situaciones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donde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desafío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nacional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EP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responder al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desafío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pero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actores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clave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aún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están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alineados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apoyar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EP.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Representantes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Regionales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de País,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Agencia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tomar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medidas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estratégicas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mediante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negociación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construcción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consenso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aumentar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alineación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Sin embargo,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imposible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ganar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apoyo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actores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clave,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cuyo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caso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EP no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debe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proseguir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situaciones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se da un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desafío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y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principales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agentes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apoyan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en principio,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EP,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pero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EP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realidad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tiene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ventaja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comparativa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actuar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EP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recabar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local o regional de la ONU,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algo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suele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llevar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tiempo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Cuestiones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esenciales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: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construir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con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suficiente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rapidez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responder con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eficacia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o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otros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ya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están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mejores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condiciones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el EP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resultaría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doble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trabajo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Prioridades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bajas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(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área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4) son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situaciones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donde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Equipo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País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tiene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otros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actores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apoyan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pero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probable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EP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haga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contribución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significativa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desafíos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nacionales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mayores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Éstas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negociaciones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internas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duras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los EPs.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Habrá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fuerte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tentación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hacerlo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"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porque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podemos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".</a:t>
            </a:r>
            <a:endParaRPr lang="en-US" altLang="ja-JP" sz="800" dirty="0" smtClean="0"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5250" indent="-95250">
              <a:buFontTx/>
              <a:buChar char="•"/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Facilitador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/Persona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Recursos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debería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proporcionar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instrucciones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luego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hacerlo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ellos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mismos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ante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grupo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ejemplo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  </a:t>
            </a:r>
          </a:p>
          <a:p>
            <a:pPr marL="95250" indent="-95250">
              <a:buFontTx/>
              <a:buChar char="•"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Según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facilitador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transita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círculos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alrededor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sala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presentaciones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la Persona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Recursos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(PR)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quizá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quiera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sentarse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computadora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escribir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palabras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expresiones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pronuncian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Dependiendo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grupo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divertido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ayudar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construir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relación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también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hacerse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un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rotafolios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pPr marL="95250" indent="-95250">
              <a:buFontTx/>
              <a:buChar char="•"/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Si el/la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facilitador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//PR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tiene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ejercicio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rompehielos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alternativo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iniciación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participantes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favor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utilícelo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pero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incluya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expectativas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D394F-620A-42EC-A247-E6BD1E79A3E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348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002B6E0-BA71-4185-A75A-951D5DB795F7}" type="slidenum">
              <a:rPr lang="en-GB" altLang="ja-JP" sz="120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pPr algn="r"/>
              <a:t>20</a:t>
            </a:fld>
            <a:endParaRPr lang="en-GB" altLang="ja-JP" sz="12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35025" y="428625"/>
            <a:ext cx="4965700" cy="3724275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3250" y="4495800"/>
            <a:ext cx="5532438" cy="4687888"/>
          </a:xfrm>
          <a:noFill/>
          <a:ln/>
        </p:spPr>
        <p:txBody>
          <a:bodyPr/>
          <a:lstStyle/>
          <a:p>
            <a:r>
              <a:rPr lang="en-US" altLang="ja-JP" sz="800" dirty="0" smtClean="0">
                <a:cs typeface="ＭＳ Ｐゴシック"/>
              </a:rPr>
              <a:t>HIDDEN SLIDE</a:t>
            </a:r>
          </a:p>
          <a:p>
            <a:endParaRPr lang="en-US" altLang="ja-JP" sz="800" dirty="0" smtClean="0">
              <a:cs typeface="ＭＳ Ｐゴシック"/>
            </a:endParaRPr>
          </a:p>
          <a:p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Idea clave: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Representante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Regional, de País,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Agencia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tiene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capaz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identificar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establecer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prioridades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estratégicas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manera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sistemática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</a:p>
          <a:p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criterios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principales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establecimiento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prioridades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representan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círculos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: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retos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oportunidades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nacionales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/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ventaja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comparativa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EP ONU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alineación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actores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clave con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poder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decisión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influencia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apoyar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EP ONU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sobre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tema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Nota: ODM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otros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acuerdos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internacionales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normas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son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también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punto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referencia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Equipo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País ONU.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Aquí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asumimos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reflejarán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compromiso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EP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engranar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ventaja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comparativa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hacia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DM/ODMs, y en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superposición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entre EP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desafíos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nacionales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endParaRPr lang="en-GB" sz="8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cualquier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punto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tiempo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círculos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cambian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desplazar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diferentes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grados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:</a:t>
            </a:r>
          </a:p>
          <a:p>
            <a:pPr>
              <a:buFontTx/>
              <a:buChar char="•"/>
            </a:pP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desafíos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nacionales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cambian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debido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factores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 gran parte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encuentran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allá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control del EP</a:t>
            </a:r>
          </a:p>
          <a:p>
            <a:pPr>
              <a:buFontTx/>
              <a:buChar char="•"/>
            </a:pP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ventaja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comparativa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EP (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mandato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+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capacidad+habilidad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rendir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mejor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otros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)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cambiar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con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tiempo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través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decisiones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personal y de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Representantes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País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Regionales</a:t>
            </a:r>
            <a:endParaRPr lang="en-GB" sz="8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>
              <a:buFontTx/>
              <a:buChar char="•"/>
            </a:pP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aumentar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alineación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través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procesos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negociación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construcción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consenso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guiados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o en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Representantes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Regionales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de País o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Agencia</a:t>
            </a:r>
            <a:endParaRPr lang="en-GB" sz="8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endParaRPr lang="en-GB" sz="800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Las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principales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prioridades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(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zona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1) son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situaciones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criterios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cumplen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El EP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actuar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ahora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hacer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algo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bueno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Altas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Prioridades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Potenciales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(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zonas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2 y 3) </a:t>
            </a:r>
          </a:p>
          <a:p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Área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2: 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Situaciones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donde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desafío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nacional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EP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responder al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desafío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pero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actores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clave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aún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están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alineados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apoyar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EP.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Representantes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Regionales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de País,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Agencia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tomar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medidas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estratégicas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mediante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negociación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construcción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consenso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aumentar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alineación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Sin embargo,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imposible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ganar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apoyo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actores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clave,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cuyo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caso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EP no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debe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proseguir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situaciones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se da un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desafío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y los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principales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agentes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apoyan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en principio,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del EP,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pero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EP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realidad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tiene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ventaja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comparativa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actuar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EP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recabar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local o regional de la ONU,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algo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suele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llevar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tiempo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Cuestiones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esenciales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: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construir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con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suficiente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rapidez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responder con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eficacia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o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otros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ya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están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mejores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condiciones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el EP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resultaría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doble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trabajo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Prioridades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bajas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(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área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4) son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situaciones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donde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Equipo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País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tiene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capacidad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otros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actores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apoyan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pero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probable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acción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el EP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haga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contribución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significativa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desafíos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nacionales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mayores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Éstas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pueden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negociaciones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internas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duras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los EPs.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Habrá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fuerte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tentación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hacerlo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"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porque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800" dirty="0" err="1" smtClean="0">
                <a:solidFill>
                  <a:srgbClr val="000000"/>
                </a:solidFill>
                <a:ea typeface="ＭＳ Ｐゴシック" pitchFamily="34" charset="-128"/>
              </a:rPr>
              <a:t>podemos</a:t>
            </a:r>
            <a:r>
              <a:rPr lang="en-GB" sz="800" dirty="0" smtClean="0">
                <a:solidFill>
                  <a:srgbClr val="000000"/>
                </a:solidFill>
                <a:ea typeface="ＭＳ Ｐゴシック" pitchFamily="34" charset="-128"/>
              </a:rPr>
              <a:t>".</a:t>
            </a:r>
          </a:p>
          <a:p>
            <a:endParaRPr lang="en-US" altLang="ja-JP" sz="800" dirty="0" smtClean="0"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GB" dirty="0" err="1" smtClean="0">
                <a:solidFill>
                  <a:srgbClr val="000000"/>
                </a:solidFill>
              </a:rPr>
              <a:t>Vincular</a:t>
            </a:r>
            <a:r>
              <a:rPr lang="en-GB" dirty="0" smtClean="0">
                <a:solidFill>
                  <a:srgbClr val="000000"/>
                </a:solidFill>
              </a:rPr>
              <a:t> los </a:t>
            </a:r>
            <a:r>
              <a:rPr lang="en-GB" dirty="0" err="1" smtClean="0">
                <a:solidFill>
                  <a:srgbClr val="000000"/>
                </a:solidFill>
              </a:rPr>
              <a:t>resultados</a:t>
            </a:r>
            <a:r>
              <a:rPr lang="en-GB" dirty="0" smtClean="0">
                <a:solidFill>
                  <a:srgbClr val="000000"/>
                </a:solidFill>
              </a:rPr>
              <a:t> de la ENA con </a:t>
            </a:r>
            <a:r>
              <a:rPr lang="en-GB" dirty="0" err="1" smtClean="0">
                <a:solidFill>
                  <a:srgbClr val="000000"/>
                </a:solidFill>
              </a:rPr>
              <a:t>las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expectativas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que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procedían</a:t>
            </a:r>
            <a:r>
              <a:rPr lang="en-GB" dirty="0" smtClean="0">
                <a:solidFill>
                  <a:srgbClr val="000000"/>
                </a:solidFill>
              </a:rPr>
              <a:t> de </a:t>
            </a:r>
            <a:r>
              <a:rPr lang="en-GB" dirty="0" err="1" smtClean="0">
                <a:solidFill>
                  <a:srgbClr val="000000"/>
                </a:solidFill>
              </a:rPr>
              <a:t>las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introducciones</a:t>
            </a:r>
            <a:endParaRPr lang="en-GB" dirty="0" smtClean="0">
              <a:solidFill>
                <a:srgbClr val="000000"/>
              </a:solidFill>
            </a:endParaRPr>
          </a:p>
          <a:p>
            <a:pPr>
              <a:buFontTx/>
              <a:buChar char="-"/>
            </a:pPr>
            <a:r>
              <a:rPr lang="en-GB" dirty="0" smtClean="0">
                <a:solidFill>
                  <a:srgbClr val="000000"/>
                </a:solidFill>
              </a:rPr>
              <a:t>Si antes de la </a:t>
            </a:r>
            <a:r>
              <a:rPr lang="en-GB" dirty="0" err="1" smtClean="0">
                <a:solidFill>
                  <a:srgbClr val="000000"/>
                </a:solidFill>
              </a:rPr>
              <a:t>reunión</a:t>
            </a:r>
            <a:r>
              <a:rPr lang="en-GB" dirty="0" smtClean="0">
                <a:solidFill>
                  <a:srgbClr val="000000"/>
                </a:solidFill>
              </a:rPr>
              <a:t> de </a:t>
            </a:r>
            <a:r>
              <a:rPr lang="en-GB" dirty="0" err="1" smtClean="0">
                <a:solidFill>
                  <a:srgbClr val="000000"/>
                </a:solidFill>
              </a:rPr>
              <a:t>trabajo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aún</a:t>
            </a:r>
            <a:r>
              <a:rPr lang="en-GB" dirty="0" smtClean="0">
                <a:solidFill>
                  <a:srgbClr val="000000"/>
                </a:solidFill>
              </a:rPr>
              <a:t> no se ha </a:t>
            </a:r>
            <a:r>
              <a:rPr lang="en-GB" dirty="0" err="1" smtClean="0">
                <a:solidFill>
                  <a:srgbClr val="000000"/>
                </a:solidFill>
              </a:rPr>
              <a:t>realizado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una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Evaluación</a:t>
            </a:r>
            <a:r>
              <a:rPr lang="en-GB" dirty="0" smtClean="0">
                <a:solidFill>
                  <a:srgbClr val="000000"/>
                </a:solidFill>
              </a:rPr>
              <a:t> de </a:t>
            </a:r>
            <a:r>
              <a:rPr lang="en-GB" dirty="0" err="1" smtClean="0">
                <a:solidFill>
                  <a:srgbClr val="000000"/>
                </a:solidFill>
              </a:rPr>
              <a:t>las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Necesidades</a:t>
            </a:r>
            <a:r>
              <a:rPr lang="en-GB" dirty="0" smtClean="0">
                <a:solidFill>
                  <a:srgbClr val="000000"/>
                </a:solidFill>
              </a:rPr>
              <a:t> de </a:t>
            </a:r>
            <a:r>
              <a:rPr lang="en-GB" dirty="0" err="1" smtClean="0">
                <a:solidFill>
                  <a:srgbClr val="000000"/>
                </a:solidFill>
              </a:rPr>
              <a:t>Aprendizaje</a:t>
            </a:r>
            <a:r>
              <a:rPr lang="en-GB" dirty="0" smtClean="0">
                <a:solidFill>
                  <a:srgbClr val="000000"/>
                </a:solidFill>
              </a:rPr>
              <a:t> o </a:t>
            </a:r>
            <a:r>
              <a:rPr lang="en-GB" dirty="0" err="1" smtClean="0">
                <a:solidFill>
                  <a:srgbClr val="000000"/>
                </a:solidFill>
              </a:rPr>
              <a:t>si</a:t>
            </a:r>
            <a:r>
              <a:rPr lang="en-GB" dirty="0" smtClean="0">
                <a:solidFill>
                  <a:srgbClr val="000000"/>
                </a:solidFill>
              </a:rPr>
              <a:t> la </a:t>
            </a:r>
            <a:r>
              <a:rPr lang="en-GB" dirty="0" err="1" smtClean="0">
                <a:solidFill>
                  <a:srgbClr val="000000"/>
                </a:solidFill>
              </a:rPr>
              <a:t>mayoría</a:t>
            </a:r>
            <a:r>
              <a:rPr lang="en-GB" dirty="0" smtClean="0">
                <a:solidFill>
                  <a:srgbClr val="000000"/>
                </a:solidFill>
              </a:rPr>
              <a:t> de los </a:t>
            </a:r>
            <a:r>
              <a:rPr lang="en-GB" dirty="0" err="1" smtClean="0">
                <a:solidFill>
                  <a:srgbClr val="000000"/>
                </a:solidFill>
              </a:rPr>
              <a:t>encuestados</a:t>
            </a:r>
            <a:r>
              <a:rPr lang="en-GB" dirty="0" smtClean="0">
                <a:solidFill>
                  <a:srgbClr val="000000"/>
                </a:solidFill>
              </a:rPr>
              <a:t> no la </a:t>
            </a:r>
            <a:r>
              <a:rPr lang="en-GB" dirty="0" err="1" smtClean="0">
                <a:solidFill>
                  <a:srgbClr val="000000"/>
                </a:solidFill>
              </a:rPr>
              <a:t>han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completado</a:t>
            </a:r>
            <a:r>
              <a:rPr lang="en-GB" dirty="0" smtClean="0">
                <a:solidFill>
                  <a:srgbClr val="000000"/>
                </a:solidFill>
              </a:rPr>
              <a:t>, </a:t>
            </a:r>
            <a:r>
              <a:rPr lang="en-GB" dirty="0" err="1" smtClean="0">
                <a:solidFill>
                  <a:srgbClr val="000000"/>
                </a:solidFill>
              </a:rPr>
              <a:t>tomar</a:t>
            </a:r>
            <a:r>
              <a:rPr lang="en-GB" dirty="0" smtClean="0">
                <a:solidFill>
                  <a:srgbClr val="000000"/>
                </a:solidFill>
              </a:rPr>
              <a:t> un </a:t>
            </a:r>
            <a:r>
              <a:rPr lang="en-GB" dirty="0" err="1" smtClean="0">
                <a:solidFill>
                  <a:srgbClr val="000000"/>
                </a:solidFill>
              </a:rPr>
              <a:t>poco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más</a:t>
            </a:r>
            <a:r>
              <a:rPr lang="en-GB" dirty="0" smtClean="0">
                <a:solidFill>
                  <a:srgbClr val="000000"/>
                </a:solidFill>
              </a:rPr>
              <a:t> de </a:t>
            </a:r>
            <a:r>
              <a:rPr lang="en-GB" dirty="0" err="1" smtClean="0">
                <a:solidFill>
                  <a:srgbClr val="000000"/>
                </a:solidFill>
              </a:rPr>
              <a:t>tiempo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para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reflexión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grupal</a:t>
            </a:r>
            <a:r>
              <a:rPr lang="en-GB" dirty="0" smtClean="0">
                <a:solidFill>
                  <a:srgbClr val="000000"/>
                </a:solidFill>
              </a:rPr>
              <a:t> con el </a:t>
            </a:r>
            <a:r>
              <a:rPr lang="en-GB" dirty="0" err="1" smtClean="0">
                <a:solidFill>
                  <a:srgbClr val="000000"/>
                </a:solidFill>
              </a:rPr>
              <a:t>grupo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sobre</a:t>
            </a:r>
            <a:r>
              <a:rPr lang="en-GB" dirty="0" smtClean="0">
                <a:solidFill>
                  <a:srgbClr val="000000"/>
                </a:solidFill>
              </a:rPr>
              <a:t> sus </a:t>
            </a:r>
            <a:r>
              <a:rPr lang="en-GB" dirty="0" err="1" smtClean="0">
                <a:solidFill>
                  <a:srgbClr val="000000"/>
                </a:solidFill>
              </a:rPr>
              <a:t>expectativas</a:t>
            </a:r>
            <a:r>
              <a:rPr lang="en-GB" dirty="0" smtClean="0">
                <a:solidFill>
                  <a:srgbClr val="000000"/>
                </a:solidFill>
              </a:rPr>
              <a:t> de </a:t>
            </a:r>
            <a:r>
              <a:rPr lang="en-GB" dirty="0" err="1" smtClean="0">
                <a:solidFill>
                  <a:srgbClr val="000000"/>
                </a:solidFill>
              </a:rPr>
              <a:t>aprendizaje</a:t>
            </a:r>
            <a:r>
              <a:rPr lang="en-GB" dirty="0" smtClean="0">
                <a:solidFill>
                  <a:srgbClr val="000000"/>
                </a:solidFill>
              </a:rPr>
              <a:t>, y </a:t>
            </a:r>
            <a:r>
              <a:rPr lang="en-GB" dirty="0" err="1" smtClean="0">
                <a:solidFill>
                  <a:srgbClr val="000000"/>
                </a:solidFill>
              </a:rPr>
              <a:t>tomar</a:t>
            </a:r>
            <a:r>
              <a:rPr lang="en-GB" dirty="0" smtClean="0">
                <a:solidFill>
                  <a:srgbClr val="000000"/>
                </a:solidFill>
              </a:rPr>
              <a:t> nota de </a:t>
            </a:r>
            <a:r>
              <a:rPr lang="en-GB" dirty="0" err="1" smtClean="0">
                <a:solidFill>
                  <a:srgbClr val="000000"/>
                </a:solidFill>
              </a:rPr>
              <a:t>ellas</a:t>
            </a:r>
            <a:r>
              <a:rPr lang="en-GB" dirty="0" smtClean="0">
                <a:solidFill>
                  <a:srgbClr val="000000"/>
                </a:solidFill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D394F-620A-42EC-A247-E6BD1E79A3E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172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Siempre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bueno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objetivos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figuren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rotafolios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(flipcharts) en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perímetro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sala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fácil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referencia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Presentarlos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con PowerPoint o con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rotafolios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depende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usted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CD394F-620A-42EC-A247-E6BD1E79A3E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721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2F0DE0A-7582-4E51-A21B-26AB260E5391}" type="slidenum">
              <a:rPr lang="en-GB" altLang="ja-JP" sz="1200">
                <a:latin typeface="Times New Roman" pitchFamily="18" charset="0"/>
                <a:cs typeface="ＭＳ Ｐゴシック"/>
              </a:rPr>
              <a:pPr algn="r"/>
              <a:t>5</a:t>
            </a:fld>
            <a:endParaRPr lang="en-GB" altLang="ja-JP" sz="1200">
              <a:latin typeface="Times New Roman" pitchFamily="18" charset="0"/>
              <a:cs typeface="ＭＳ Ｐゴシック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0900" y="744538"/>
            <a:ext cx="4964113" cy="3722687"/>
          </a:xfrm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6463"/>
            <a:ext cx="4891088" cy="4467225"/>
          </a:xfrm>
          <a:noFill/>
          <a:ln/>
        </p:spPr>
        <p:txBody>
          <a:bodyPr/>
          <a:lstStyle/>
          <a:p>
            <a:pPr marL="190500" indent="-190500">
              <a:buFontTx/>
              <a:buChar char="•"/>
              <a:tabLst>
                <a:tab pos="190500" algn="l"/>
              </a:tabLst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participantes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deben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tener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programa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actualizado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sus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carpetas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/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materiales</a:t>
            </a:r>
            <a:endParaRPr lang="en-GB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90500" indent="-190500">
              <a:buFontTx/>
              <a:buChar char="•"/>
              <a:tabLst>
                <a:tab pos="190500" algn="l"/>
              </a:tabLst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Prepare un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programa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retiro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papel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marrón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con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tarjetas</a:t>
            </a:r>
            <a:endParaRPr lang="en-GB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90500" indent="-190500">
              <a:buFontTx/>
              <a:buChar char="•"/>
              <a:tabLst>
                <a:tab pos="190500" algn="l"/>
              </a:tabLst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vez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hecho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llame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ahora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atención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participantes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pantalla</a:t>
            </a:r>
            <a:endParaRPr lang="en-GB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90500" indent="-190500">
              <a:buFontTx/>
              <a:buChar char="•"/>
              <a:tabLst>
                <a:tab pos="190500" algn="l"/>
              </a:tabLst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No lea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cada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tarjeta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bien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resuma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bloques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mayores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tiempo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y 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resultados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esperados</a:t>
            </a:r>
            <a:endParaRPr lang="en-GB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90500" indent="-190500">
              <a:buFontTx/>
              <a:buChar char="•"/>
              <a:tabLst>
                <a:tab pos="190500" algn="l"/>
              </a:tabLst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En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medida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lo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posible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mostrar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participantes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resultados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esperados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preocupaciones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(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ejercicio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anterior)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serán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atendidos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durante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calendario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retiro</a:t>
            </a:r>
            <a:endParaRPr lang="en-GB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90500" indent="-190500">
              <a:buFontTx/>
              <a:buChar char="•"/>
              <a:tabLst>
                <a:tab pos="190500" algn="l"/>
              </a:tabLst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Prepare un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símbolo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recortable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descansos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tomar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café.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Informe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participantes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habrá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pausas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regulares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pero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tendrán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lugar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según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avance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retiro</a:t>
            </a:r>
            <a:endParaRPr lang="en-GB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90500" indent="-190500">
              <a:buFontTx/>
              <a:buChar char="•"/>
              <a:tabLst>
                <a:tab pos="190500" algn="l"/>
              </a:tabLst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Para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día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1,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coloque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símbolos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pausa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el café en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calendario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tiempos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estimados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 </a:t>
            </a:r>
          </a:p>
          <a:p>
            <a:pPr marL="190500" indent="-190500">
              <a:buFontTx/>
              <a:buChar char="•"/>
              <a:tabLst>
                <a:tab pos="190500" algn="l"/>
              </a:tabLst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Presentar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gráfico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"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Aparcamiento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" o "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Pendientes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"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580563B-A25D-4FD4-9071-BBF52C12AA8B}" type="slidenum">
              <a:rPr lang="en-GB" altLang="ja-JP" sz="1200">
                <a:latin typeface="Times New Roman" pitchFamily="18" charset="0"/>
                <a:cs typeface="ＭＳ Ｐゴシック"/>
              </a:rPr>
              <a:pPr algn="r"/>
              <a:t>6</a:t>
            </a:fld>
            <a:endParaRPr lang="en-GB" altLang="ja-JP" sz="1200">
              <a:latin typeface="Times New Roman" pitchFamily="18" charset="0"/>
              <a:cs typeface="ＭＳ Ｐゴシック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50888"/>
            <a:ext cx="4946650" cy="3709987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6463"/>
            <a:ext cx="4891088" cy="4467225"/>
          </a:xfrm>
          <a:noFill/>
          <a:ln/>
        </p:spPr>
        <p:txBody>
          <a:bodyPr lIns="91423" tIns="45713" rIns="91423" bIns="45713"/>
          <a:lstStyle/>
          <a:p>
            <a:pPr marL="190500" indent="-190500">
              <a:buFontTx/>
              <a:buChar char="•"/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La Persona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Recursos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y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Facilitador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habrán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presentarse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explicar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sus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propias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funciones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siguientes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diapositivas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</a:p>
          <a:p>
            <a:pPr marL="190500" indent="-190500">
              <a:buFontTx/>
              <a:buChar char="•"/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En 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talleres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anteriores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incluía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un "Lo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hacemos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"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cada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diapositiva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se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sugiere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poner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diapositiva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pero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incorporar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el "Lo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hacemos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" en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presentación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oral.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112E269-2F98-4D72-AB55-8A9165FEF60A}" type="slidenum">
              <a:rPr lang="en-GB" altLang="ja-JP" sz="1200">
                <a:latin typeface="Times New Roman" pitchFamily="18" charset="0"/>
                <a:cs typeface="ＭＳ Ｐゴシック"/>
              </a:rPr>
              <a:pPr algn="r"/>
              <a:t>7</a:t>
            </a:fld>
            <a:endParaRPr lang="en-GB" altLang="ja-JP" sz="1200">
              <a:latin typeface="Times New Roman" pitchFamily="18" charset="0"/>
              <a:cs typeface="ＭＳ Ｐゴシック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5663" y="579438"/>
            <a:ext cx="4945062" cy="3708400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467225"/>
            <a:ext cx="5260975" cy="5295900"/>
          </a:xfrm>
          <a:noFill/>
          <a:ln/>
        </p:spPr>
        <p:txBody>
          <a:bodyPr lIns="91423" tIns="45713" rIns="91423" bIns="45713"/>
          <a:lstStyle/>
          <a:p>
            <a:pPr marL="190500" indent="-190500"/>
            <a:r>
              <a:rPr lang="en-GB" b="1" u="sng" dirty="0" err="1" smtClean="0">
                <a:solidFill>
                  <a:srgbClr val="000000"/>
                </a:solidFill>
                <a:ea typeface="ＭＳ Ｐゴシック" pitchFamily="34" charset="-128"/>
              </a:rPr>
              <a:t>Puntos</a:t>
            </a:r>
            <a:r>
              <a:rPr lang="en-GB" b="1" u="sng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b="1" u="sng" dirty="0" err="1" smtClean="0">
                <a:solidFill>
                  <a:srgbClr val="000000"/>
                </a:solidFill>
                <a:ea typeface="ＭＳ Ｐゴシック" pitchFamily="34" charset="-128"/>
              </a:rPr>
              <a:t>discusión</a:t>
            </a:r>
            <a:r>
              <a:rPr lang="en-GB" b="1" u="sng" dirty="0" smtClean="0">
                <a:solidFill>
                  <a:srgbClr val="000000"/>
                </a:solidFill>
                <a:ea typeface="ＭＳ Ｐゴシック" pitchFamily="34" charset="-128"/>
              </a:rPr>
              <a:t>:</a:t>
            </a:r>
          </a:p>
          <a:p>
            <a:pPr marL="190500" indent="-190500">
              <a:buFontTx/>
              <a:buChar char="•"/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Antes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Persona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Recursos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yo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se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ponga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enseñar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habremos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establecido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con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ayuda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OCOD,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Escuela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Superior del Personal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Naciones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Unidas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y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Equipo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País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dónde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nos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encontramos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términos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aplicación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Reforma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Naciones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Unidas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 la ECP y el MANUD.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nos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permite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afinar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diseño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taller a sus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necesidades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específicas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 Sin embargo,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estamos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mucho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menos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informados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sobre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(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país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X)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usted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y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tanto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vamos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confiar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usted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inyecte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activamente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conocimiento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específico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nuestro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trabajo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próximos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tres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días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pPr marL="190500" indent="-190500">
              <a:buFontTx/>
              <a:buChar char="•"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Tenemos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buen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conocimiento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acerca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temas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pero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somos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expertos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profundidad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ellos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 Sin embargo,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sabemos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dónde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encontrar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información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estaremos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encantados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ayudarle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con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ello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lo largo del taller.</a:t>
            </a:r>
          </a:p>
          <a:p>
            <a:pPr marL="190500" indent="-190500">
              <a:buFontTx/>
              <a:buChar char="•"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Queremos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animar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aplicación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lecciones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aprendidas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mejores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prácticas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y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fomentar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enfoque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creativo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y con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visión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futuro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</a:p>
          <a:p>
            <a:pPr marL="190500" indent="-190500">
              <a:buFontTx/>
              <a:buChar char="•"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Nosotros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estamos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aquí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representantes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nuestras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respectivas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agencias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sino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llevamos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un "Sombrero ONU". En lo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mí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respecta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no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estoy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tanto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aquí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representante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[UNICEF / PNUD /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etc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] y no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voy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a... [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usar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alguna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anécdota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su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agencia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]</a:t>
            </a:r>
          </a:p>
          <a:p>
            <a:pPr marL="190500" indent="-190500">
              <a:buFontTx/>
              <a:buChar char="•"/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Y,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último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permítanme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decir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especialistas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capacitados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talleres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no son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necesariamente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profesionales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formadores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facilitadores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sino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han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sido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entrenados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Escuela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Superior del Personal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Naciones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Unidas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 El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Facilitador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papel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diferente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taller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va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ser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asumido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.... (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Entregar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al 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Facilitador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Profesional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)</a:t>
            </a:r>
          </a:p>
          <a:p>
            <a:pPr marL="190500" indent="-190500">
              <a:buFontTx/>
              <a:buChar char="•"/>
            </a:pPr>
            <a:r>
              <a:rPr lang="en-GB" i="1" u="sng" dirty="0" smtClean="0">
                <a:solidFill>
                  <a:srgbClr val="000000"/>
                </a:solidFill>
                <a:ea typeface="ＭＳ Ｐゴシック" pitchFamily="34" charset="-128"/>
              </a:rPr>
              <a:t>Un </a:t>
            </a:r>
            <a:r>
              <a:rPr lang="en-GB" i="1" u="sng" dirty="0" err="1" smtClean="0">
                <a:solidFill>
                  <a:srgbClr val="000000"/>
                </a:solidFill>
                <a:ea typeface="ＭＳ Ｐゴシック" pitchFamily="34" charset="-128"/>
              </a:rPr>
              <a:t>proceso</a:t>
            </a:r>
            <a:r>
              <a:rPr lang="en-GB" i="1" u="sng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i="1" u="sng" dirty="0" err="1" smtClean="0">
                <a:solidFill>
                  <a:srgbClr val="000000"/>
                </a:solidFill>
                <a:ea typeface="ＭＳ Ｐゴシック" pitchFamily="34" charset="-128"/>
              </a:rPr>
              <a:t>alternativo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Facilitador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presente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papel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Persona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Recursos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y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la Persona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Recursos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presente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papel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Facilitador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E14946B-E045-46AC-9B53-F46BB36C799B}" type="slidenum">
              <a:rPr lang="en-GB" altLang="ja-JP" sz="1200">
                <a:latin typeface="Times New Roman" pitchFamily="18" charset="0"/>
                <a:cs typeface="ＭＳ Ｐゴシック"/>
              </a:rPr>
              <a:pPr algn="r"/>
              <a:t>8</a:t>
            </a:fld>
            <a:endParaRPr lang="en-GB" altLang="ja-JP" sz="1200">
              <a:latin typeface="Times New Roman" pitchFamily="18" charset="0"/>
              <a:cs typeface="ＭＳ Ｐゴシック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50888"/>
            <a:ext cx="4946650" cy="3709987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6463"/>
            <a:ext cx="4891088" cy="4467225"/>
          </a:xfrm>
          <a:noFill/>
          <a:ln/>
        </p:spPr>
        <p:txBody>
          <a:bodyPr lIns="91423" tIns="45713" rIns="91423" bIns="45713"/>
          <a:lstStyle/>
          <a:p>
            <a:pPr marL="190500" indent="-190500"/>
            <a:r>
              <a:rPr lang="en-GB" b="1" u="sng" dirty="0" err="1" smtClean="0">
                <a:solidFill>
                  <a:srgbClr val="000000"/>
                </a:solidFill>
                <a:ea typeface="ＭＳ Ｐゴシック" pitchFamily="34" charset="-128"/>
              </a:rPr>
              <a:t>Puntos</a:t>
            </a:r>
            <a:r>
              <a:rPr lang="en-GB" b="1" u="sng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b="1" u="sng" dirty="0" err="1" smtClean="0">
                <a:solidFill>
                  <a:srgbClr val="000000"/>
                </a:solidFill>
                <a:ea typeface="ＭＳ Ｐゴシック" pitchFamily="34" charset="-128"/>
              </a:rPr>
              <a:t>discusión</a:t>
            </a:r>
            <a:r>
              <a:rPr lang="en-GB" b="1" u="sng" dirty="0" smtClean="0">
                <a:solidFill>
                  <a:srgbClr val="000000"/>
                </a:solidFill>
                <a:ea typeface="ＭＳ Ｐゴシック" pitchFamily="34" charset="-128"/>
              </a:rPr>
              <a:t>:</a:t>
            </a:r>
          </a:p>
          <a:p>
            <a:pPr marL="190500" indent="-190500"/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Gracias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 Al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igual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mi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colega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la Persona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Recursos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he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hecho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poco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tarea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antes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venir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aquí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sobre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todo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contacto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con (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nombres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del personal de campo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han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trabajado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con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usted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logística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) y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quiero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aprovechar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oportunidad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darles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gracias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su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gran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apoyo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 </a:t>
            </a:r>
          </a:p>
          <a:p>
            <a:pPr marL="190500" indent="-190500">
              <a:buFontTx/>
              <a:buChar char="•"/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Durante 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siguientes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tres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días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voy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ayudando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la  Persona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Recursos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facilitar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sesiones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asegurándome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ustedes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tengan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oportunidad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contribuir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y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consideren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todas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sus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dudas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cuestiones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pPr marL="190500" indent="-190500">
              <a:buFontTx/>
              <a:buChar char="•"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También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facilitaré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unas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cuantas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sesiones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trabajo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equipo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asumiré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papel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cronometrador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(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presentar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martillo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silbato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tarjeta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roja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con "Time"(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Tiempo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)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escrito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ella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etc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).</a:t>
            </a:r>
          </a:p>
          <a:p>
            <a:pPr marL="190500" indent="-190500">
              <a:buFontTx/>
              <a:buChar char="•"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último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como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Persona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Recursos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estoy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aquí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representación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Sistema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Naciones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Unidas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no en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representación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agencia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alguna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 txBox="1">
            <a:spLocks noGrp="1" noChangeArrowheads="1"/>
          </p:cNvSpPr>
          <p:nvPr/>
        </p:nvSpPr>
        <p:spPr bwMode="auto">
          <a:xfrm>
            <a:off x="3779838" y="9429750"/>
            <a:ext cx="288925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BF728B6-4728-48AB-B9FB-263C944504A8}" type="slidenum">
              <a:rPr lang="en-GB" altLang="ja-JP" sz="1200">
                <a:latin typeface="Times New Roman" pitchFamily="18" charset="0"/>
                <a:cs typeface="ＭＳ Ｐゴシック"/>
              </a:rPr>
              <a:pPr algn="r"/>
              <a:t>9</a:t>
            </a:fld>
            <a:endParaRPr lang="en-GB" altLang="ja-JP" sz="1200">
              <a:latin typeface="Times New Roman" pitchFamily="18" charset="0"/>
              <a:cs typeface="ＭＳ Ｐゴシック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50888"/>
            <a:ext cx="4946650" cy="3709987"/>
          </a:xfrm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6463"/>
            <a:ext cx="4891088" cy="4714875"/>
          </a:xfrm>
          <a:noFill/>
          <a:ln/>
        </p:spPr>
        <p:txBody>
          <a:bodyPr lIns="89730" tIns="44865" rIns="89730" bIns="44865"/>
          <a:lstStyle/>
          <a:p>
            <a:pPr marL="190500" indent="-190500">
              <a:buFontTx/>
              <a:buChar char="•"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Tener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preparado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un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rotafolio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con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título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Normas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Básicas</a:t>
            </a:r>
            <a:endParaRPr lang="en-GB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90500" indent="-190500">
              <a:buFontTx/>
              <a:buChar char="•"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Facilitador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/ PR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piden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grupo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Pleno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sugiera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reglas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básicas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retiro</a:t>
            </a:r>
            <a:endParaRPr lang="en-GB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90500" indent="-190500">
              <a:buFontTx/>
              <a:buChar char="•"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Permitir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tiempo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suficiente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puedan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presentar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todas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sugerencias</a:t>
            </a:r>
            <a:endParaRPr lang="en-GB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90500" indent="-190500">
              <a:buFontTx/>
              <a:buChar char="•"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Cotejar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con lo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siguiente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estar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seguro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se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han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recogido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más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importantes</a:t>
            </a:r>
            <a:endParaRPr lang="en-GB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90500" indent="-190500"/>
            <a:endParaRPr lang="en-GB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90500" indent="-190500"/>
            <a:r>
              <a:rPr lang="en-GB" b="1" dirty="0" err="1" smtClean="0">
                <a:solidFill>
                  <a:srgbClr val="000000"/>
                </a:solidFill>
                <a:ea typeface="ＭＳ Ｐゴシック" pitchFamily="34" charset="-128"/>
              </a:rPr>
              <a:t>Algunas</a:t>
            </a:r>
            <a:r>
              <a:rPr lang="en-GB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b="1" dirty="0" err="1" smtClean="0">
                <a:solidFill>
                  <a:srgbClr val="000000"/>
                </a:solidFill>
                <a:ea typeface="ＭＳ Ｐゴシック" pitchFamily="34" charset="-128"/>
              </a:rPr>
              <a:t>Normas</a:t>
            </a:r>
            <a:r>
              <a:rPr lang="en-GB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b="1" dirty="0" err="1" smtClean="0">
                <a:solidFill>
                  <a:srgbClr val="000000"/>
                </a:solidFill>
                <a:ea typeface="ＭＳ Ｐゴシック" pitchFamily="34" charset="-128"/>
              </a:rPr>
              <a:t>Básicas</a:t>
            </a:r>
            <a:r>
              <a:rPr lang="en-GB" b="1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b="1" dirty="0" err="1" smtClean="0">
                <a:solidFill>
                  <a:srgbClr val="000000"/>
                </a:solidFill>
                <a:ea typeface="ＭＳ Ｐゴシック" pitchFamily="34" charset="-128"/>
              </a:rPr>
              <a:t>Posibles</a:t>
            </a:r>
            <a:r>
              <a:rPr lang="en-GB" b="1" dirty="0" smtClean="0">
                <a:solidFill>
                  <a:srgbClr val="000000"/>
                </a:solidFill>
                <a:ea typeface="ＭＳ Ｐゴシック" pitchFamily="34" charset="-128"/>
              </a:rPr>
              <a:t>:</a:t>
            </a:r>
          </a:p>
          <a:p>
            <a:pPr marL="190500" indent="-190500">
              <a:buFontTx/>
              <a:buChar char="•"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Comenzar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tiempo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–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terminar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tiempo</a:t>
            </a:r>
            <a:endParaRPr lang="en-GB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90500" indent="-190500">
              <a:buFontTx/>
              <a:buChar char="•"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sólo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una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persona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hable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vez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(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si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ésta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no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sugerida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participantes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proponerla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conseguir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aprueben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)</a:t>
            </a:r>
          </a:p>
          <a:p>
            <a:pPr marL="190500" indent="-190500">
              <a:buFontTx/>
              <a:buChar char="•"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Escucharnos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unos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otros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-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reflexionar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antes de responder</a:t>
            </a:r>
          </a:p>
          <a:p>
            <a:pPr marL="190500" indent="-190500">
              <a:buFontTx/>
              <a:buChar char="•"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Intervenciones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concisas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y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breves</a:t>
            </a:r>
            <a:endParaRPr lang="en-GB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90500" indent="-190500">
              <a:buFontTx/>
              <a:buChar char="•"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Todos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participan</a:t>
            </a:r>
            <a:endParaRPr lang="en-GB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marL="190500" indent="-190500">
              <a:buFontTx/>
              <a:buChar char="•"/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No 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las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discusiones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privadas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sala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-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si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tiene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hablar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con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alguien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favor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,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hágalo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afuera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pPr marL="190500" indent="-190500">
              <a:buFontTx/>
              <a:buChar char="•"/>
            </a:pP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Prohibido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fumar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la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habitación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</a:t>
            </a:r>
          </a:p>
          <a:p>
            <a:pPr marL="190500" indent="-190500">
              <a:buFontTx/>
              <a:buChar char="•"/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Los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teléfonos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celulares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apagados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. 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por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lo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menos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en el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modo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de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vibración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)</a:t>
            </a:r>
          </a:p>
          <a:p>
            <a:pPr marL="190500" indent="-190500">
              <a:buFontTx/>
              <a:buChar char="•"/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… … … … ……</a:t>
            </a:r>
          </a:p>
          <a:p>
            <a:pPr marL="190500" indent="-190500"/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</a:p>
          <a:p>
            <a:pPr marL="190500" indent="-190500" eaLnBrk="1" hangingPunct="1">
              <a:buFontTx/>
              <a:buChar char="•"/>
            </a:pPr>
            <a:endParaRPr lang="en-CA" altLang="ja-JP" dirty="0" smtClean="0"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3C2F3-E853-4311-A7B7-7F5783FB8BAF}" type="datetimeFigureOut">
              <a:rPr lang="en-GB"/>
              <a:pPr>
                <a:defRPr/>
              </a:pPr>
              <a:t>22/06/2011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2DC83-E153-4F4D-B6B4-9ACFEF9009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06745-CF2E-4821-8E41-3B8F58626354}" type="datetimeFigureOut">
              <a:rPr lang="en-GB"/>
              <a:pPr>
                <a:defRPr/>
              </a:pPr>
              <a:t>22/06/2011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D8FE9-AD81-4AB6-B212-497A28ABE2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57E71-1370-4DE9-886A-BE039AB7AAF1}" type="datetimeFigureOut">
              <a:rPr lang="en-GB"/>
              <a:pPr>
                <a:defRPr/>
              </a:pPr>
              <a:t>22/06/2011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9C2AE-2B56-4A3D-89A7-8E71661EF9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D6BA5-3404-4A33-AF84-3596CDFDA8C3}" type="datetimeFigureOut">
              <a:rPr lang="en-GB"/>
              <a:pPr>
                <a:defRPr/>
              </a:pPr>
              <a:t>22/06/2011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10F0D-78FA-4866-9074-01B2E332E3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D85D-2355-4BF7-9371-CCA4958A81F6}" type="datetimeFigureOut">
              <a:rPr lang="en-GB"/>
              <a:pPr>
                <a:defRPr/>
              </a:pPr>
              <a:t>22/06/2011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3200A-14E8-4D3C-B70D-CD6A09A6FD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5B65A-9B40-4C69-BF3D-6435C9001C97}" type="datetimeFigureOut">
              <a:rPr lang="en-GB"/>
              <a:pPr>
                <a:defRPr/>
              </a:pPr>
              <a:t>22/06/2011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8AC62-E85D-4EF0-B395-8A3F05C9B0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6EFBF-D634-4076-88D4-340FB0F3971C}" type="datetimeFigureOut">
              <a:rPr lang="en-GB"/>
              <a:pPr>
                <a:defRPr/>
              </a:pPr>
              <a:t>22/06/2011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A872D-0E90-45FB-A3A8-B6C13DE091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296B0-B88F-48B6-91AF-37F77769E231}" type="datetimeFigureOut">
              <a:rPr lang="en-GB"/>
              <a:pPr>
                <a:defRPr/>
              </a:pPr>
              <a:t>22/06/2011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D0775-87BE-40CF-B3D8-6536FF470D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My Pictures\UN Logos\logoneg_pantone660-no-frame.jpg"/>
          <p:cNvPicPr>
            <a:picLocks noChangeAspect="1" noChangeArrowheads="1"/>
          </p:cNvPicPr>
          <p:nvPr userDrawn="1"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/>
          </a:blip>
          <a:srcRect l="43602" b="25123"/>
          <a:stretch/>
        </p:blipFill>
        <p:spPr bwMode="auto">
          <a:xfrm>
            <a:off x="0" y="1997825"/>
            <a:ext cx="4384035" cy="4846612"/>
          </a:xfrm>
          <a:prstGeom prst="rect">
            <a:avLst/>
          </a:prstGeom>
          <a:noFill/>
          <a:extLst/>
        </p:spPr>
      </p:pic>
      <p:pic>
        <p:nvPicPr>
          <p:cNvPr id="3" name="Picture 4" descr="E:\My Pictures\UN Logos\Copy of Logo_UNSSC_pantone_660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EE163-07EA-47B5-947A-B925B4495EC7}" type="datetimeFigureOut">
              <a:rPr lang="en-GB"/>
              <a:pPr>
                <a:defRPr/>
              </a:pPr>
              <a:t>22/06/2011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5AFEF-5FE3-4BAC-B4F6-22DD8E9AAF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ED0ED-DCC8-4CBF-A45B-81C55AC7A3D4}" type="datetimeFigureOut">
              <a:rPr lang="en-GB"/>
              <a:pPr>
                <a:defRPr/>
              </a:pPr>
              <a:t>22/06/2011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834B3-B3A7-44C3-A8ED-CB4C3647C7B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F1327-37F5-4F3E-A07F-5EBBAEC205D0}" type="datetimeFigureOut">
              <a:rPr lang="en-GB"/>
              <a:pPr>
                <a:defRPr/>
              </a:pPr>
              <a:t>22/06/2011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6F765-1CA6-4BC7-804A-EDDDE6DF28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2BCECEE-8509-493D-97E8-82E392405878}" type="datetimeFigureOut">
              <a:rPr lang="en-GB"/>
              <a:pPr>
                <a:defRPr/>
              </a:pPr>
              <a:t>22/06/2011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FCE712-455D-4405-A71D-5C116822B4B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60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79388" y="3149600"/>
            <a:ext cx="87852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3600" smtClean="0">
                <a:ea typeface="ＭＳ Ｐゴシック" pitchFamily="34" charset="-128"/>
              </a:rPr>
              <a:t>Enfoque Basado en Derechos Humanos y</a:t>
            </a:r>
            <a:br>
              <a:rPr lang="en-GB" sz="3600" smtClean="0">
                <a:ea typeface="ＭＳ Ｐゴシック" pitchFamily="34" charset="-128"/>
              </a:rPr>
            </a:br>
            <a:r>
              <a:rPr lang="en-GB" sz="3600" smtClean="0">
                <a:ea typeface="ＭＳ Ｐゴシック" pitchFamily="34" charset="-128"/>
              </a:rPr>
              <a:t>Gestión Basada en Resultados (EBDH&amp;GBR) </a:t>
            </a:r>
            <a:br>
              <a:rPr lang="en-GB" sz="3600" smtClean="0">
                <a:ea typeface="ＭＳ Ｐゴシック" pitchFamily="34" charset="-128"/>
              </a:rPr>
            </a:br>
            <a:r>
              <a:rPr lang="en-GB" sz="3600" smtClean="0">
                <a:solidFill>
                  <a:srgbClr val="000000"/>
                </a:solidFill>
                <a:ea typeface="ＭＳ Ｐゴシック" pitchFamily="34" charset="-128"/>
              </a:rPr>
              <a:t>Taller en el país</a:t>
            </a:r>
            <a:r>
              <a:rPr lang="en-GB" sz="6000" i="1" smtClean="0">
                <a:ea typeface="ＭＳ Ｐゴシック" pitchFamily="34" charset="-128"/>
              </a:rPr>
              <a:t> </a:t>
            </a:r>
            <a:r>
              <a:rPr lang="en-GB" sz="3600" smtClean="0">
                <a:ea typeface="ＭＳ Ｐゴシック" pitchFamily="34" charset="-128"/>
              </a:rPr>
              <a:t/>
            </a:r>
            <a:br>
              <a:rPr lang="en-GB" sz="3600" smtClean="0">
                <a:ea typeface="ＭＳ Ｐゴシック" pitchFamily="34" charset="-128"/>
              </a:rPr>
            </a:br>
            <a:r>
              <a:rPr lang="en-GB" sz="3600" smtClean="0">
                <a:ea typeface="ＭＳ Ｐゴシック" pitchFamily="34" charset="-128"/>
              </a:rPr>
              <a:t/>
            </a:r>
            <a:br>
              <a:rPr lang="en-GB" sz="3600" smtClean="0">
                <a:ea typeface="ＭＳ Ｐゴシック" pitchFamily="34" charset="-128"/>
              </a:rPr>
            </a:br>
            <a:r>
              <a:rPr lang="en-GB" sz="6000" i="1" smtClean="0">
                <a:ea typeface="ＭＳ Ｐゴシック" pitchFamily="34" charset="-128"/>
              </a:rPr>
              <a:t>¡Bienvenido!</a:t>
            </a:r>
            <a:endParaRPr lang="en-GB" sz="6000" i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19990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332656"/>
            <a:ext cx="7772400" cy="1143000"/>
          </a:xfrm>
          <a:prstGeom prst="rect">
            <a:avLst/>
          </a:prstGeom>
          <a:noFill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mtClean="0"/>
              <a:t>Durante el taller…</a:t>
            </a:r>
            <a:endParaRPr lang="en-GB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smtClean="0">
                <a:solidFill>
                  <a:srgbClr val="000000"/>
                </a:solidFill>
              </a:rPr>
              <a:t>¿</a:t>
            </a:r>
            <a:r>
              <a:rPr lang="en-GB" smtClean="0"/>
              <a:t>Qué son los derechos humanos?</a:t>
            </a:r>
          </a:p>
          <a:p>
            <a:pPr>
              <a:lnSpc>
                <a:spcPct val="90000"/>
              </a:lnSpc>
            </a:pPr>
            <a:r>
              <a:rPr lang="en-GB" smtClean="0"/>
              <a:t>¿Qué es el EBDH? ¿Qué es la GBR?</a:t>
            </a:r>
          </a:p>
          <a:p>
            <a:pPr>
              <a:lnSpc>
                <a:spcPct val="90000"/>
              </a:lnSpc>
            </a:pPr>
            <a:r>
              <a:rPr lang="en-GB" smtClean="0"/>
              <a:t>¿Por qué estamos haciendo un EBDH?</a:t>
            </a:r>
          </a:p>
          <a:p>
            <a:pPr>
              <a:lnSpc>
                <a:spcPct val="90000"/>
              </a:lnSpc>
            </a:pPr>
            <a:r>
              <a:rPr lang="en-GB" smtClean="0"/>
              <a:t>¿Cómo aplicamos el EBDH a la programación?</a:t>
            </a:r>
          </a:p>
          <a:p>
            <a:pPr>
              <a:lnSpc>
                <a:spcPct val="90000"/>
              </a:lnSpc>
            </a:pPr>
            <a:r>
              <a:rPr lang="en-GB" smtClean="0"/>
              <a:t>¿Cuál es el valor añadido de aplicar un EBDH a la programación?</a:t>
            </a:r>
          </a:p>
          <a:p>
            <a:pPr>
              <a:lnSpc>
                <a:spcPct val="90000"/>
              </a:lnSpc>
            </a:pPr>
            <a:r>
              <a:rPr lang="en-GB" smtClean="0">
                <a:solidFill>
                  <a:srgbClr val="000000"/>
                </a:solidFill>
              </a:rPr>
              <a:t>¿…?</a:t>
            </a:r>
            <a:endParaRPr lang="en-GB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23850" y="2430463"/>
            <a:ext cx="84582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SzPct val="100000"/>
              <a:defRPr/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¿</a:t>
            </a:r>
            <a:r>
              <a:rPr lang="en-GB" dirty="0" err="1" smtClean="0"/>
              <a:t>Quién</a:t>
            </a:r>
            <a:r>
              <a:rPr lang="en-GB" dirty="0" smtClean="0"/>
              <a:t> </a:t>
            </a:r>
            <a:r>
              <a:rPr lang="en-GB" dirty="0" err="1" smtClean="0"/>
              <a:t>trabaja</a:t>
            </a:r>
            <a:r>
              <a:rPr lang="en-GB" dirty="0" smtClean="0"/>
              <a:t> </a:t>
            </a:r>
            <a:r>
              <a:rPr lang="en-GB" dirty="0" err="1" smtClean="0"/>
              <a:t>sobre</a:t>
            </a:r>
            <a:r>
              <a:rPr lang="en-GB" dirty="0" smtClean="0"/>
              <a:t> los </a:t>
            </a:r>
            <a:r>
              <a:rPr lang="en-GB" dirty="0" err="1" smtClean="0"/>
              <a:t>derechos</a:t>
            </a:r>
            <a:r>
              <a:rPr lang="en-GB" dirty="0" smtClean="0"/>
              <a:t> </a:t>
            </a:r>
            <a:r>
              <a:rPr lang="en-GB" dirty="0" err="1" smtClean="0"/>
              <a:t>humanos</a:t>
            </a:r>
            <a:r>
              <a:rPr lang="en-GB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mtClean="0"/>
              <a:t>¿Qué son </a:t>
            </a:r>
            <a:br>
              <a:rPr lang="en-GB" smtClean="0"/>
            </a:br>
            <a:r>
              <a:rPr lang="en-GB" smtClean="0"/>
              <a:t>"EBDH" y "GBR"?</a:t>
            </a:r>
            <a:endParaRPr lang="en-GB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7"/>
          <p:cNvSpPr txBox="1">
            <a:spLocks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ea typeface="ＭＳ Ｐゴシック" pitchFamily="34" charset="-128"/>
              </a:rPr>
              <a:t>¿</a:t>
            </a:r>
            <a:r>
              <a:rPr lang="en-GB" dirty="0" err="1" smtClean="0">
                <a:ea typeface="ＭＳ Ｐゴシック" pitchFamily="34" charset="-128"/>
              </a:rPr>
              <a:t>Qué</a:t>
            </a:r>
            <a:r>
              <a:rPr lang="en-GB" dirty="0" smtClean="0">
                <a:ea typeface="ＭＳ Ｐゴシック" pitchFamily="34" charset="-128"/>
              </a:rPr>
              <a:t> </a:t>
            </a:r>
            <a:r>
              <a:rPr lang="en-GB" dirty="0" err="1" smtClean="0">
                <a:ea typeface="ＭＳ Ｐゴシック" pitchFamily="34" charset="-128"/>
              </a:rPr>
              <a:t>es</a:t>
            </a:r>
            <a:r>
              <a:rPr lang="en-GB" dirty="0" smtClean="0">
                <a:ea typeface="ＭＳ Ｐゴシック" pitchFamily="34" charset="-128"/>
              </a:rPr>
              <a:t> un EBDH?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en-GB" sz="2900" dirty="0" smtClean="0">
              <a:solidFill>
                <a:srgbClr val="000000"/>
              </a:solidFill>
              <a:ea typeface="宋体" pitchFamily="2" charset="-122"/>
            </a:endParaRPr>
          </a:p>
          <a:p>
            <a:pPr marL="0" indent="0"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en-GB" sz="2900" dirty="0" smtClean="0">
              <a:solidFill>
                <a:srgbClr val="000000"/>
              </a:solidFill>
              <a:ea typeface="宋体" pitchFamily="2" charset="-122"/>
            </a:endParaRPr>
          </a:p>
          <a:p>
            <a:pPr marL="0" indent="0"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GB" sz="2800" dirty="0" smtClean="0">
                <a:ea typeface="ＭＳ Ｐゴシック" pitchFamily="34" charset="-128"/>
              </a:rPr>
              <a:t>¿</a:t>
            </a:r>
            <a:r>
              <a:rPr lang="en-GB" sz="2900" dirty="0" smtClean="0">
                <a:solidFill>
                  <a:srgbClr val="000000"/>
                </a:solidFill>
                <a:ea typeface="宋体" pitchFamily="2" charset="-122"/>
              </a:rPr>
              <a:t>Un </a:t>
            </a:r>
            <a:r>
              <a:rPr lang="en-GB" sz="2900" dirty="0" err="1" smtClean="0">
                <a:solidFill>
                  <a:srgbClr val="000000"/>
                </a:solidFill>
                <a:ea typeface="宋体" pitchFamily="2" charset="-122"/>
              </a:rPr>
              <a:t>reenvasado</a:t>
            </a:r>
            <a:r>
              <a:rPr lang="en-GB" sz="2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2900" dirty="0" err="1" smtClean="0">
                <a:solidFill>
                  <a:srgbClr val="000000"/>
                </a:solidFill>
                <a:ea typeface="宋体" pitchFamily="2" charset="-122"/>
              </a:rPr>
              <a:t>retórico</a:t>
            </a:r>
            <a:r>
              <a:rPr lang="en-GB" sz="2900" dirty="0" smtClean="0">
                <a:solidFill>
                  <a:srgbClr val="000000"/>
                </a:solidFill>
                <a:ea typeface="宋体" pitchFamily="2" charset="-122"/>
              </a:rPr>
              <a:t>?</a:t>
            </a:r>
          </a:p>
          <a:p>
            <a:pPr marL="0" indent="0"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GB" sz="2800" dirty="0" smtClean="0">
                <a:ea typeface="ＭＳ Ｐゴシック" pitchFamily="34" charset="-128"/>
              </a:rPr>
              <a:t>¿</a:t>
            </a:r>
            <a:r>
              <a:rPr lang="en-GB" sz="2900" dirty="0" err="1" smtClean="0">
                <a:solidFill>
                  <a:srgbClr val="000000"/>
                </a:solidFill>
                <a:ea typeface="宋体" pitchFamily="2" charset="-122"/>
              </a:rPr>
              <a:t>Actividades</a:t>
            </a:r>
            <a:r>
              <a:rPr lang="en-GB" sz="2900" dirty="0" smtClean="0">
                <a:solidFill>
                  <a:srgbClr val="000000"/>
                </a:solidFill>
                <a:ea typeface="宋体" pitchFamily="2" charset="-122"/>
              </a:rPr>
              <a:t> de </a:t>
            </a:r>
            <a:r>
              <a:rPr lang="en-GB" sz="2900" dirty="0" err="1" smtClean="0">
                <a:solidFill>
                  <a:srgbClr val="000000"/>
                </a:solidFill>
                <a:ea typeface="宋体" pitchFamily="2" charset="-122"/>
              </a:rPr>
              <a:t>Derechos</a:t>
            </a:r>
            <a:r>
              <a:rPr lang="en-GB" sz="2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2900" dirty="0" err="1" smtClean="0">
                <a:solidFill>
                  <a:srgbClr val="000000"/>
                </a:solidFill>
                <a:ea typeface="宋体" pitchFamily="2" charset="-122"/>
              </a:rPr>
              <a:t>Humanos</a:t>
            </a:r>
            <a:r>
              <a:rPr lang="en-GB" sz="2900" dirty="0" smtClean="0">
                <a:solidFill>
                  <a:srgbClr val="000000"/>
                </a:solidFill>
                <a:ea typeface="宋体" pitchFamily="2" charset="-122"/>
              </a:rPr>
              <a:t>?</a:t>
            </a:r>
          </a:p>
          <a:p>
            <a:pPr marL="0" indent="0"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GB" sz="2800" dirty="0" smtClean="0">
                <a:ea typeface="ＭＳ Ｐゴシック" pitchFamily="34" charset="-128"/>
              </a:rPr>
              <a:t>¿</a:t>
            </a:r>
            <a:r>
              <a:rPr lang="en-GB" sz="2900" dirty="0" err="1" smtClean="0">
                <a:solidFill>
                  <a:srgbClr val="000000"/>
                </a:solidFill>
                <a:ea typeface="宋体" pitchFamily="2" charset="-122"/>
              </a:rPr>
              <a:t>Condicionalidad</a:t>
            </a:r>
            <a:r>
              <a:rPr lang="en-GB" sz="29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2900" dirty="0" err="1" smtClean="0">
                <a:solidFill>
                  <a:srgbClr val="000000"/>
                </a:solidFill>
                <a:ea typeface="宋体" pitchFamily="2" charset="-122"/>
              </a:rPr>
              <a:t>política</a:t>
            </a:r>
            <a:r>
              <a:rPr lang="en-GB" sz="2900" dirty="0" smtClean="0">
                <a:solidFill>
                  <a:srgbClr val="000000"/>
                </a:solidFill>
                <a:ea typeface="宋体" pitchFamily="2" charset="-122"/>
              </a:rPr>
              <a:t>?</a:t>
            </a:r>
          </a:p>
          <a:p>
            <a:pPr marL="0" indent="0"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2900" dirty="0" smtClean="0">
              <a:solidFill>
                <a:srgbClr val="000000"/>
              </a:solidFill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27584" y="404664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SzPct val="100000"/>
              <a:defRPr/>
            </a:pPr>
            <a:r>
              <a:rPr lang="en-GB" smtClean="0">
                <a:ea typeface="ＭＳ Ｐゴシック" pitchFamily="34" charset="-128"/>
              </a:rPr>
              <a:t>¿Qué son los derechos humanos?</a:t>
            </a:r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683568" y="2132856"/>
            <a:ext cx="7772400" cy="41148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defRPr/>
            </a:pP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Garantías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jurídicas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universales</a:t>
            </a:r>
            <a:endParaRPr lang="en-GB" sz="2700" dirty="0" smtClean="0">
              <a:solidFill>
                <a:srgbClr val="000000"/>
              </a:solidFill>
              <a:ea typeface="宋体" pitchFamily="2" charset="-122"/>
            </a:endParaRPr>
          </a:p>
          <a:p>
            <a:pPr>
              <a:spcBef>
                <a:spcPts val="600"/>
              </a:spcBef>
              <a:defRPr/>
            </a:pP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Civiles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políticas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económicas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sociales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 y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culturales</a:t>
            </a:r>
            <a:endParaRPr lang="en-GB" sz="2700" dirty="0" smtClean="0">
              <a:solidFill>
                <a:srgbClr val="000000"/>
              </a:solidFill>
              <a:ea typeface="宋体" pitchFamily="2" charset="-122"/>
            </a:endParaRPr>
          </a:p>
          <a:p>
            <a:pPr>
              <a:spcBef>
                <a:spcPts val="600"/>
              </a:spcBef>
              <a:defRPr/>
            </a:pP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Protegen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valores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humanos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</a:p>
          <a:p>
            <a:pPr lvl="1">
              <a:spcBef>
                <a:spcPts val="600"/>
              </a:spcBef>
              <a:defRPr/>
            </a:pPr>
            <a:r>
              <a:rPr lang="en-GB" sz="2400" dirty="0" err="1" smtClean="0">
                <a:solidFill>
                  <a:srgbClr val="000000"/>
                </a:solidFill>
                <a:ea typeface="宋体" pitchFamily="2" charset="-122"/>
              </a:rPr>
              <a:t>libertad</a:t>
            </a:r>
            <a:r>
              <a:rPr lang="en-GB" sz="24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GB" sz="2400" dirty="0" err="1" smtClean="0">
                <a:solidFill>
                  <a:srgbClr val="000000"/>
                </a:solidFill>
                <a:ea typeface="宋体" pitchFamily="2" charset="-122"/>
              </a:rPr>
              <a:t>igualdad</a:t>
            </a:r>
            <a:r>
              <a:rPr lang="en-GB" sz="2400" dirty="0" smtClean="0">
                <a:solidFill>
                  <a:srgbClr val="000000"/>
                </a:solidFill>
                <a:ea typeface="宋体" pitchFamily="2" charset="-122"/>
              </a:rPr>
              <a:t>, </a:t>
            </a:r>
            <a:r>
              <a:rPr lang="en-GB" sz="2400" dirty="0" err="1" smtClean="0">
                <a:solidFill>
                  <a:srgbClr val="000000"/>
                </a:solidFill>
                <a:ea typeface="宋体" pitchFamily="2" charset="-122"/>
              </a:rPr>
              <a:t>dignidad</a:t>
            </a:r>
            <a:r>
              <a:rPr lang="en-GB" sz="24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</a:p>
          <a:p>
            <a:pPr>
              <a:spcBef>
                <a:spcPts val="600"/>
              </a:spcBef>
              <a:defRPr/>
            </a:pP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inherentes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 a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 personas y, en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cierta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medida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, a los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grupos</a:t>
            </a:r>
            <a:endParaRPr lang="en-GB" sz="2700" dirty="0" smtClean="0">
              <a:solidFill>
                <a:srgbClr val="000000"/>
              </a:solidFill>
              <a:ea typeface="宋体" pitchFamily="2" charset="-122"/>
            </a:endParaRPr>
          </a:p>
          <a:p>
            <a:pPr>
              <a:spcBef>
                <a:spcPts val="600"/>
              </a:spcBef>
              <a:defRPr/>
            </a:pP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se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reflejan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 en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las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normas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 y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estándares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internacionales</a:t>
            </a:r>
            <a:endParaRPr lang="en-GB" sz="2700" dirty="0" smtClean="0">
              <a:solidFill>
                <a:srgbClr val="000000"/>
              </a:solidFill>
              <a:ea typeface="宋体" pitchFamily="2" charset="-122"/>
            </a:endParaRPr>
          </a:p>
          <a:p>
            <a:pPr>
              <a:spcBef>
                <a:spcPts val="600"/>
              </a:spcBef>
              <a:defRPr/>
            </a:pP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Son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juridicamente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vinculantes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para</a:t>
            </a:r>
            <a:r>
              <a:rPr lang="en-GB" sz="2700" dirty="0" smtClean="0">
                <a:solidFill>
                  <a:srgbClr val="000000"/>
                </a:solidFill>
                <a:ea typeface="宋体" pitchFamily="2" charset="-122"/>
              </a:rPr>
              <a:t> los </a:t>
            </a:r>
            <a:r>
              <a:rPr lang="en-GB" sz="2700" dirty="0" err="1" smtClean="0">
                <a:solidFill>
                  <a:srgbClr val="000000"/>
                </a:solidFill>
                <a:ea typeface="宋体" pitchFamily="2" charset="-122"/>
              </a:rPr>
              <a:t>Estados</a:t>
            </a:r>
            <a:endParaRPr lang="en-GB" sz="2700" dirty="0" smtClean="0">
              <a:solidFill>
                <a:srgbClr val="000000"/>
              </a:solidFill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SzPct val="100000"/>
              <a:defRPr/>
            </a:pPr>
            <a:r>
              <a:rPr lang="es-E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 preguntas críticas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Arial" charset="0"/>
              <a:buNone/>
            </a:pPr>
            <a:endParaRPr lang="es-ES" u="sng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à"/>
            </a:pPr>
            <a:r>
              <a:rPr lang="es-ES" u="sng" smtClean="0">
                <a:solidFill>
                  <a:srgbClr val="FF0000"/>
                </a:solidFill>
              </a:rPr>
              <a:t>Quién</a:t>
            </a:r>
            <a:r>
              <a:rPr lang="es-ES" smtClean="0">
                <a:solidFill>
                  <a:srgbClr val="000000"/>
                </a:solidFill>
              </a:rPr>
              <a:t> se ha quedado atrás y </a:t>
            </a:r>
            <a:r>
              <a:rPr lang="es-ES" smtClean="0">
                <a:solidFill>
                  <a:srgbClr val="FF3300"/>
                </a:solidFill>
              </a:rPr>
              <a:t>por qué?</a:t>
            </a:r>
          </a:p>
          <a:p>
            <a:pPr>
              <a:lnSpc>
                <a:spcPct val="90000"/>
              </a:lnSpc>
              <a:buFont typeface="Wingdings" pitchFamily="2" charset="2"/>
              <a:buChar char="à"/>
            </a:pPr>
            <a:endParaRPr lang="es-ES" smtClean="0">
              <a:solidFill>
                <a:srgbClr val="FF33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Char char="à"/>
            </a:pPr>
            <a:r>
              <a:rPr lang="es-ES" u="sng" smtClean="0">
                <a:solidFill>
                  <a:srgbClr val="C00000"/>
                </a:solidFill>
              </a:rPr>
              <a:t>Cuales son los derechos en juego?</a:t>
            </a:r>
            <a:endParaRPr lang="es-ES" smtClean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s-ES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s-ES" smtClean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s-ES" u="sng" smtClean="0">
                <a:solidFill>
                  <a:srgbClr val="0000FF"/>
                </a:solidFill>
              </a:rPr>
              <a:t>Quién</a:t>
            </a:r>
            <a:r>
              <a:rPr lang="es-ES" smtClean="0">
                <a:solidFill>
                  <a:srgbClr val="000000"/>
                </a:solidFill>
              </a:rPr>
              <a:t> tiene </a:t>
            </a:r>
            <a:r>
              <a:rPr lang="es-ES" u="sng" smtClean="0">
                <a:solidFill>
                  <a:srgbClr val="0000FF"/>
                </a:solidFill>
              </a:rPr>
              <a:t>que</a:t>
            </a:r>
            <a:r>
              <a:rPr lang="es-ES" smtClean="0">
                <a:solidFill>
                  <a:srgbClr val="000000"/>
                </a:solidFill>
              </a:rPr>
              <a:t> hacer algo al respecto?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s-ES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s-ES" smtClean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es-ES" smtClean="0">
                <a:solidFill>
                  <a:srgbClr val="000000"/>
                </a:solidFill>
              </a:rPr>
              <a:t>Qué es lo que necesitan para actuar?</a:t>
            </a:r>
          </a:p>
        </p:txBody>
      </p:sp>
    </p:spTree>
    <p:extLst>
      <p:ext uri="{BB962C8B-B14F-4D97-AF65-F5344CB8AC3E}">
        <p14:creationId xmlns:p14="http://schemas.microsoft.com/office/powerpoint/2010/main" val="96695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74156" y="404664"/>
            <a:ext cx="7772400" cy="1143000"/>
          </a:xfrm>
          <a:prstGeom prst="rect">
            <a:avLst/>
          </a:prstGeom>
          <a:noFill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mtClean="0"/>
              <a:t>¿Qué es la GBR?</a:t>
            </a:r>
            <a:endParaRPr lang="en-GB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67379" y="1844824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GB" dirty="0" err="1" smtClean="0">
                <a:solidFill>
                  <a:srgbClr val="000000"/>
                </a:solidFill>
              </a:rPr>
              <a:t>Nos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ayuda</a:t>
            </a:r>
            <a:r>
              <a:rPr lang="en-GB" dirty="0" smtClean="0">
                <a:solidFill>
                  <a:srgbClr val="000000"/>
                </a:solidFill>
              </a:rPr>
              <a:t> a </a:t>
            </a:r>
            <a:r>
              <a:rPr lang="en-GB" dirty="0" err="1" smtClean="0">
                <a:solidFill>
                  <a:srgbClr val="000000"/>
                </a:solidFill>
              </a:rPr>
              <a:t>conectar</a:t>
            </a:r>
            <a:r>
              <a:rPr lang="en-GB" dirty="0" smtClean="0">
                <a:solidFill>
                  <a:srgbClr val="000000"/>
                </a:solidFill>
              </a:rPr>
              <a:t> lo </a:t>
            </a:r>
            <a:r>
              <a:rPr lang="en-GB" dirty="0" err="1" smtClean="0">
                <a:solidFill>
                  <a:srgbClr val="000000"/>
                </a:solidFill>
              </a:rPr>
              <a:t>que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r>
              <a:rPr lang="en-GB" dirty="0" err="1" smtClean="0">
                <a:solidFill>
                  <a:srgbClr val="000000"/>
                </a:solidFill>
              </a:rPr>
              <a:t>hacemos</a:t>
            </a:r>
            <a:r>
              <a:rPr lang="en-GB" smtClean="0">
                <a:solidFill>
                  <a:srgbClr val="000000"/>
                </a:solidFill>
              </a:rPr>
              <a:t> </a:t>
            </a:r>
            <a:r>
              <a:rPr lang="en-GB" smtClean="0">
                <a:solidFill>
                  <a:srgbClr val="000000"/>
                </a:solidFill>
              </a:rPr>
              <a:t>con</a:t>
            </a:r>
            <a:r>
              <a:rPr lang="en-GB" b="1" u="sng" smtClean="0">
                <a:solidFill>
                  <a:srgbClr val="000000"/>
                </a:solidFill>
              </a:rPr>
              <a:t> </a:t>
            </a:r>
            <a:r>
              <a:rPr lang="en-GB" b="1" u="sng" smtClean="0">
                <a:solidFill>
                  <a:srgbClr val="000000"/>
                </a:solidFill>
              </a:rPr>
              <a:t>lo </a:t>
            </a:r>
            <a:r>
              <a:rPr lang="en-GB" b="1" u="sng" dirty="0" err="1" smtClean="0">
                <a:solidFill>
                  <a:srgbClr val="000000"/>
                </a:solidFill>
              </a:rPr>
              <a:t>que</a:t>
            </a:r>
            <a:r>
              <a:rPr lang="en-GB" b="1" u="sng" dirty="0" smtClean="0">
                <a:solidFill>
                  <a:srgbClr val="000000"/>
                </a:solidFill>
              </a:rPr>
              <a:t> </a:t>
            </a:r>
            <a:r>
              <a:rPr lang="en-GB" b="1" u="sng" dirty="0" err="1" smtClean="0">
                <a:solidFill>
                  <a:srgbClr val="000000"/>
                </a:solidFill>
              </a:rPr>
              <a:t>queremos</a:t>
            </a:r>
            <a:r>
              <a:rPr lang="en-GB" b="1" u="sng" dirty="0" smtClean="0">
                <a:solidFill>
                  <a:srgbClr val="000000"/>
                </a:solidFill>
              </a:rPr>
              <a:t> </a:t>
            </a:r>
            <a:r>
              <a:rPr lang="en-GB" b="1" u="sng" dirty="0" err="1" smtClean="0">
                <a:solidFill>
                  <a:srgbClr val="000000"/>
                </a:solidFill>
              </a:rPr>
              <a:t>lograr</a:t>
            </a:r>
            <a:r>
              <a:rPr lang="en-GB" b="1" u="sng" dirty="0" smtClean="0">
                <a:solidFill>
                  <a:srgbClr val="000000"/>
                </a:solidFill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endParaRPr lang="en-GB" b="1" u="sng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GB" dirty="0" smtClean="0">
                <a:solidFill>
                  <a:srgbClr val="000000"/>
                </a:solidFill>
              </a:rPr>
              <a:t>y...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en-GB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</a:pPr>
            <a:r>
              <a:rPr lang="en-GB" dirty="0" smtClean="0">
                <a:solidFill>
                  <a:srgbClr val="000000"/>
                </a:solidFill>
              </a:rPr>
              <a:t>La GBR </a:t>
            </a:r>
            <a:r>
              <a:rPr lang="en-GB" dirty="0" err="1" smtClean="0">
                <a:solidFill>
                  <a:srgbClr val="000000"/>
                </a:solidFill>
              </a:rPr>
              <a:t>nos</a:t>
            </a:r>
            <a:r>
              <a:rPr lang="en-GB" dirty="0" smtClean="0">
                <a:solidFill>
                  <a:srgbClr val="000000"/>
                </a:solidFill>
              </a:rPr>
              <a:t> dice</a:t>
            </a:r>
            <a:r>
              <a:rPr lang="en-GB" b="1" dirty="0" smtClean="0">
                <a:solidFill>
                  <a:srgbClr val="000000"/>
                </a:solidFill>
              </a:rPr>
              <a:t> </a:t>
            </a:r>
            <a:r>
              <a:rPr lang="en-GB" b="1" u="sng" dirty="0" err="1" smtClean="0">
                <a:solidFill>
                  <a:srgbClr val="000000"/>
                </a:solidFill>
              </a:rPr>
              <a:t>cómo</a:t>
            </a:r>
            <a:r>
              <a:rPr lang="en-GB" b="1" u="sng" dirty="0" smtClean="0">
                <a:solidFill>
                  <a:srgbClr val="000000"/>
                </a:solidFill>
              </a:rPr>
              <a:t> </a:t>
            </a:r>
            <a:r>
              <a:rPr lang="en-GB" b="1" u="sng" dirty="0" err="1" smtClean="0">
                <a:solidFill>
                  <a:srgbClr val="000000"/>
                </a:solidFill>
              </a:rPr>
              <a:t>sabremos</a:t>
            </a:r>
            <a:r>
              <a:rPr lang="en-GB" b="1" dirty="0" smtClean="0">
                <a:solidFill>
                  <a:srgbClr val="000000"/>
                </a:solidFill>
              </a:rPr>
              <a:t> </a:t>
            </a:r>
            <a:r>
              <a:rPr lang="en-GB" b="1" dirty="0" err="1" smtClean="0">
                <a:solidFill>
                  <a:srgbClr val="000000"/>
                </a:solidFill>
              </a:rPr>
              <a:t>si</a:t>
            </a:r>
            <a:r>
              <a:rPr lang="en-GB" b="1" dirty="0" smtClean="0">
                <a:solidFill>
                  <a:srgbClr val="000000"/>
                </a:solidFill>
              </a:rPr>
              <a:t> lo </a:t>
            </a:r>
            <a:r>
              <a:rPr lang="en-GB" b="1" dirty="0" err="1" smtClean="0">
                <a:solidFill>
                  <a:srgbClr val="000000"/>
                </a:solidFill>
              </a:rPr>
              <a:t>hemos</a:t>
            </a:r>
            <a:r>
              <a:rPr lang="en-GB" b="1" dirty="0" smtClean="0">
                <a:solidFill>
                  <a:srgbClr val="000000"/>
                </a:solidFill>
              </a:rPr>
              <a:t> </a:t>
            </a:r>
            <a:r>
              <a:rPr lang="en-GB" b="1" dirty="0" err="1" smtClean="0">
                <a:solidFill>
                  <a:srgbClr val="000000"/>
                </a:solidFill>
              </a:rPr>
              <a:t>conseguido</a:t>
            </a:r>
            <a:r>
              <a:rPr lang="en-GB" b="1" dirty="0" smtClean="0">
                <a:solidFill>
                  <a:srgbClr val="000000"/>
                </a:solidFill>
              </a:rPr>
              <a:t>,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99049" y="54868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SzPct val="100000"/>
              <a:defRPr/>
            </a:pPr>
            <a:r>
              <a:rPr lang="en-GB" smtClean="0"/>
              <a:t>EBDH</a:t>
            </a:r>
            <a:r>
              <a:rPr lang="en-GB" smtClean="0">
                <a:sym typeface="Wingdings" pitchFamily="2" charset="2"/>
              </a:rPr>
              <a:t>GBR</a:t>
            </a:r>
            <a:endParaRPr lang="en-GB" dirty="0" smtClean="0">
              <a:sym typeface="Wingdings" pitchFamily="2" charset="2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9750" y="1773238"/>
            <a:ext cx="8205788" cy="411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GB" smtClean="0"/>
              <a:t>Un EBDH aporta profundidad y legitimidad a nuestra práctica de la GBR al indicarnos…</a:t>
            </a:r>
          </a:p>
          <a:p>
            <a:pPr marL="0" indent="0"/>
            <a:r>
              <a:rPr lang="en-GB" smtClean="0"/>
              <a:t> Las preguntas correctas</a:t>
            </a:r>
          </a:p>
          <a:p>
            <a:pPr marL="0" indent="0"/>
            <a:r>
              <a:rPr lang="en-GB" b="1" smtClean="0"/>
              <a:t> Los cambios</a:t>
            </a:r>
            <a:r>
              <a:rPr lang="en-GB" smtClean="0"/>
              <a:t> que debemos  fijarnos como objetivo</a:t>
            </a:r>
          </a:p>
          <a:p>
            <a:pPr marL="0" indent="0"/>
            <a:r>
              <a:rPr lang="en-GB" smtClean="0"/>
              <a:t>Cómo medir, monitorear e informar sobre cambios a las partes interesadas.</a:t>
            </a:r>
          </a:p>
          <a:p>
            <a:pPr marL="0" indent="0"/>
            <a:endParaRPr lang="en-GB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SzPct val="100000"/>
              <a:defRPr/>
            </a:pPr>
            <a:r>
              <a:rPr lang="en-GB" smtClean="0"/>
              <a:t>EBDH, GBR y el MANUD</a:t>
            </a:r>
            <a:endParaRPr lang="en-GB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5800" y="212248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en-GB" smtClean="0">
                <a:solidFill>
                  <a:srgbClr val="000000"/>
                </a:solidFill>
              </a:rPr>
              <a:t>Qué se necesita para la acción? </a:t>
            </a:r>
          </a:p>
          <a:p>
            <a:pPr algn="ctr">
              <a:buFontTx/>
              <a:buNone/>
            </a:pPr>
            <a:endParaRPr lang="en-GB" smtClean="0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r>
              <a:rPr lang="en-GB" smtClean="0"/>
              <a:t>Cambios decisivos en el rendimiento y la capacidad de las personas</a:t>
            </a:r>
          </a:p>
          <a:p>
            <a:pPr algn="ctr">
              <a:buFontTx/>
              <a:buNone/>
            </a:pPr>
            <a:endParaRPr lang="en-GB" smtClean="0">
              <a:solidFill>
                <a:srgbClr val="000000"/>
              </a:solidFill>
            </a:endParaRPr>
          </a:p>
          <a:p>
            <a:pPr algn="ctr">
              <a:buFontTx/>
              <a:buNone/>
            </a:pPr>
            <a:r>
              <a:rPr lang="en-GB" u="sng" smtClean="0">
                <a:solidFill>
                  <a:srgbClr val="FF0000"/>
                </a:solidFill>
              </a:rPr>
              <a:t>Resultados del MANUD</a:t>
            </a:r>
            <a:r>
              <a:rPr lang="en-GB" smtClean="0">
                <a:solidFill>
                  <a:srgbClr val="000000"/>
                </a:solidFill>
              </a:rPr>
              <a:t> </a:t>
            </a:r>
            <a:r>
              <a:rPr lang="en-GB" smtClean="0"/>
              <a:t>contribuyen a estos cambios</a:t>
            </a:r>
            <a:endParaRPr lang="en-GB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13" name="Oval 5"/>
          <p:cNvSpPr>
            <a:spLocks noChangeArrowheads="1"/>
          </p:cNvSpPr>
          <p:nvPr/>
        </p:nvSpPr>
        <p:spPr bwMode="auto">
          <a:xfrm>
            <a:off x="4114800" y="2016125"/>
            <a:ext cx="2349500" cy="2349500"/>
          </a:xfrm>
          <a:prstGeom prst="ellipse">
            <a:avLst/>
          </a:prstGeom>
          <a:solidFill>
            <a:srgbClr val="1FE371"/>
          </a:solidFill>
          <a:ln w="31750">
            <a:solidFill>
              <a:schemeClr val="tx1">
                <a:alpha val="50195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ja-JP" altLang="en-US" b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5311" name="Oval 8"/>
          <p:cNvSpPr>
            <a:spLocks noChangeArrowheads="1"/>
          </p:cNvSpPr>
          <p:nvPr/>
        </p:nvSpPr>
        <p:spPr bwMode="auto">
          <a:xfrm>
            <a:off x="3251200" y="3311525"/>
            <a:ext cx="2349500" cy="2349500"/>
          </a:xfrm>
          <a:prstGeom prst="ellipse">
            <a:avLst/>
          </a:prstGeom>
          <a:solidFill>
            <a:srgbClr val="996D25">
              <a:alpha val="50195"/>
            </a:srgb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altLang="ja-JP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5309" name="Oval 11"/>
          <p:cNvSpPr>
            <a:spLocks noChangeArrowheads="1"/>
          </p:cNvSpPr>
          <p:nvPr/>
        </p:nvSpPr>
        <p:spPr bwMode="auto">
          <a:xfrm>
            <a:off x="2484438" y="2016125"/>
            <a:ext cx="2349500" cy="2349500"/>
          </a:xfrm>
          <a:prstGeom prst="ellipse">
            <a:avLst/>
          </a:prstGeom>
          <a:solidFill>
            <a:srgbClr val="30B0E3">
              <a:alpha val="50195"/>
            </a:srgb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ja-JP" altLang="en-US" b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5302" name="Text Box 13"/>
          <p:cNvSpPr txBox="1">
            <a:spLocks noChangeArrowheads="1"/>
          </p:cNvSpPr>
          <p:nvPr/>
        </p:nvSpPr>
        <p:spPr bwMode="auto">
          <a:xfrm>
            <a:off x="4316413" y="338772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ja-JP" sz="2400">
                <a:solidFill>
                  <a:srgbClr val="000000"/>
                </a:solidFill>
                <a:cs typeface="Arial" charset="0"/>
              </a:rPr>
              <a:t>1</a:t>
            </a:r>
          </a:p>
        </p:txBody>
      </p:sp>
      <p:sp>
        <p:nvSpPr>
          <p:cNvPr id="55303" name="Rectangle 14"/>
          <p:cNvSpPr>
            <a:spLocks noChangeArrowheads="1"/>
          </p:cNvSpPr>
          <p:nvPr/>
        </p:nvSpPr>
        <p:spPr bwMode="auto">
          <a:xfrm>
            <a:off x="3735388" y="352107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ja-JP" sz="2400">
                <a:solidFill>
                  <a:srgbClr val="000000"/>
                </a:solidFill>
                <a:cs typeface="Arial" charset="0"/>
              </a:rPr>
              <a:t>3</a:t>
            </a:r>
          </a:p>
        </p:txBody>
      </p:sp>
      <p:sp>
        <p:nvSpPr>
          <p:cNvPr id="55304" name="Text Box 15"/>
          <p:cNvSpPr txBox="1">
            <a:spLocks noChangeArrowheads="1"/>
          </p:cNvSpPr>
          <p:nvPr/>
        </p:nvSpPr>
        <p:spPr bwMode="auto">
          <a:xfrm>
            <a:off x="4856163" y="366395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ja-JP" sz="2400">
                <a:solidFill>
                  <a:srgbClr val="000000"/>
                </a:solidFill>
                <a:cs typeface="Arial" charset="0"/>
              </a:rPr>
              <a:t>4</a:t>
            </a:r>
          </a:p>
        </p:txBody>
      </p:sp>
      <p:sp>
        <p:nvSpPr>
          <p:cNvPr id="55305" name="Rectangle 16"/>
          <p:cNvSpPr>
            <a:spLocks noChangeArrowheads="1"/>
          </p:cNvSpPr>
          <p:nvPr/>
        </p:nvSpPr>
        <p:spPr bwMode="auto">
          <a:xfrm>
            <a:off x="4271963" y="263525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ja-JP" sz="2400">
                <a:solidFill>
                  <a:srgbClr val="000000"/>
                </a:solidFill>
                <a:cs typeface="Arial" charset="0"/>
              </a:rPr>
              <a:t>2</a:t>
            </a:r>
          </a:p>
        </p:txBody>
      </p:sp>
      <p:sp>
        <p:nvSpPr>
          <p:cNvPr id="55307" name="Oval 18"/>
          <p:cNvSpPr>
            <a:spLocks noChangeArrowheads="1"/>
          </p:cNvSpPr>
          <p:nvPr/>
        </p:nvSpPr>
        <p:spPr bwMode="auto">
          <a:xfrm>
            <a:off x="2425700" y="873125"/>
            <a:ext cx="4114800" cy="40862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ja-JP" altLang="en-US" b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1368582" y="0"/>
            <a:ext cx="732123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ClrTx/>
              <a:buSzPct val="100000"/>
              <a:buFont typeface="Arial" charset="0"/>
              <a:buNone/>
            </a:pPr>
            <a:r>
              <a:rPr lang="en-GB" sz="28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Establecimiento</a:t>
            </a:r>
            <a:r>
              <a:rPr lang="en-GB" sz="28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de </a:t>
            </a:r>
            <a:r>
              <a:rPr lang="en-GB" sz="28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Prioridades</a:t>
            </a:r>
            <a:r>
              <a:rPr lang="en-GB" sz="28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28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Estratégicas</a:t>
            </a:r>
            <a:r>
              <a:rPr lang="en-GB" sz="28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</a:p>
          <a:p>
            <a:pPr algn="ctr" eaLnBrk="0" hangingPunct="0">
              <a:lnSpc>
                <a:spcPct val="100000"/>
              </a:lnSpc>
              <a:spcBef>
                <a:spcPct val="0"/>
              </a:spcBef>
              <a:buClrTx/>
              <a:buSzPct val="100000"/>
              <a:buFont typeface="Arial" charset="0"/>
              <a:buNone/>
            </a:pPr>
            <a:r>
              <a:rPr lang="en-GB" sz="28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para</a:t>
            </a:r>
            <a:r>
              <a:rPr lang="en-GB" sz="28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los </a:t>
            </a:r>
            <a:r>
              <a:rPr lang="en-GB" sz="28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Equipos</a:t>
            </a:r>
            <a:r>
              <a:rPr lang="en-GB" sz="28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País </a:t>
            </a:r>
            <a:r>
              <a:rPr lang="en-GB" sz="2800" b="0" dirty="0">
                <a:ea typeface="ＭＳ Ｐゴシック" pitchFamily="34" charset="-128"/>
                <a:cs typeface="Arial" charset="0"/>
              </a:rPr>
              <a:t>de </a:t>
            </a:r>
            <a:r>
              <a:rPr lang="en-GB" sz="2800" b="0" dirty="0" err="1" smtClean="0">
                <a:ea typeface="ＭＳ Ｐゴシック" pitchFamily="34" charset="-128"/>
                <a:cs typeface="Arial" charset="0"/>
              </a:rPr>
              <a:t>Naciones</a:t>
            </a:r>
            <a:r>
              <a:rPr lang="en-GB" sz="2800" b="0" dirty="0" smtClean="0">
                <a:ea typeface="ＭＳ Ｐゴシック" pitchFamily="34" charset="-128"/>
                <a:cs typeface="Arial" charset="0"/>
              </a:rPr>
              <a:t> </a:t>
            </a:r>
            <a:r>
              <a:rPr lang="en-GB" sz="2800" b="0" dirty="0" err="1" smtClean="0">
                <a:ea typeface="ＭＳ Ｐゴシック" pitchFamily="34" charset="-128"/>
                <a:cs typeface="Arial" charset="0"/>
              </a:rPr>
              <a:t>Unidads</a:t>
            </a:r>
            <a:endParaRPr lang="en-GB" sz="2800" b="0" dirty="0">
              <a:ea typeface="ＭＳ Ｐゴシック" pitchFamily="34" charset="-128"/>
              <a:cs typeface="Arial" charset="0"/>
            </a:endParaRP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3308755" y="1254125"/>
            <a:ext cx="23374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ClrTx/>
              <a:buSzPct val="100000"/>
              <a:buFont typeface="Arial" charset="0"/>
              <a:buNone/>
            </a:pPr>
            <a:r>
              <a:rPr lang="en-GB" sz="16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DM/ODM/</a:t>
            </a:r>
          </a:p>
          <a:p>
            <a:pPr algn="ctr" eaLnBrk="0" hangingPunct="0">
              <a:lnSpc>
                <a:spcPct val="100000"/>
              </a:lnSpc>
              <a:spcBef>
                <a:spcPct val="0"/>
              </a:spcBef>
              <a:buClrTx/>
              <a:buSzPct val="100000"/>
              <a:buFont typeface="Arial" charset="0"/>
              <a:buNone/>
            </a:pPr>
            <a:r>
              <a:rPr lang="en-GB" sz="16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Normas</a:t>
            </a:r>
            <a:r>
              <a:rPr lang="en-GB" sz="16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internacionales</a:t>
            </a:r>
            <a:endParaRPr lang="en-GB" sz="1600" b="0" dirty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2705100" y="2525951"/>
            <a:ext cx="14097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SzPct val="100000"/>
              <a:buFont typeface="Arial" charset="0"/>
              <a:buNone/>
            </a:pPr>
            <a:r>
              <a:rPr lang="en-GB" b="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 smtClean="0">
                <a:ea typeface="ＭＳ Ｐゴシック" pitchFamily="34" charset="-128"/>
                <a:cs typeface="Arial" charset="0"/>
              </a:rPr>
              <a:t>Problema</a:t>
            </a:r>
            <a:r>
              <a:rPr lang="en-GB" sz="1400" b="0" dirty="0" smtClean="0"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ea typeface="ＭＳ Ｐゴシック" pitchFamily="34" charset="-128"/>
                <a:cs typeface="Arial" charset="0"/>
              </a:rPr>
              <a:t>nacional</a:t>
            </a:r>
            <a:r>
              <a:rPr lang="en-GB" sz="1400" b="0" dirty="0" smtClean="0">
                <a:ea typeface="ＭＳ Ｐゴシック" pitchFamily="34" charset="-128"/>
                <a:cs typeface="Arial" charset="0"/>
              </a:rPr>
              <a:t>/ </a:t>
            </a:r>
            <a:r>
              <a:rPr lang="en-GB" sz="1400" b="0" dirty="0" err="1" smtClean="0">
                <a:ea typeface="ＭＳ Ｐゴシック" pitchFamily="34" charset="-128"/>
                <a:cs typeface="Arial" charset="0"/>
              </a:rPr>
              <a:t>oportunidad</a:t>
            </a:r>
            <a:endParaRPr lang="en-GB" sz="1400" b="0" dirty="0">
              <a:ea typeface="ＭＳ Ｐゴシック" pitchFamily="34" charset="-128"/>
              <a:cs typeface="Arial" charset="0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4960454" y="2279074"/>
            <a:ext cx="13716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SzPct val="100000"/>
              <a:buFont typeface="Arial" charset="0"/>
              <a:buNone/>
            </a:pPr>
            <a:r>
              <a:rPr lang="en-GB" sz="1400" b="0" dirty="0" err="1">
                <a:ea typeface="ＭＳ Ｐゴシック" pitchFamily="34" charset="-128"/>
                <a:cs typeface="Arial" charset="0"/>
              </a:rPr>
              <a:t>Ventaja</a:t>
            </a:r>
            <a:r>
              <a:rPr lang="en-GB" sz="1400" b="0" dirty="0"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ea typeface="ＭＳ Ｐゴシック" pitchFamily="34" charset="-128"/>
                <a:cs typeface="Arial" charset="0"/>
              </a:rPr>
              <a:t>Comparativa</a:t>
            </a:r>
            <a:r>
              <a:rPr lang="en-GB" sz="1400" b="0" dirty="0"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 smtClean="0">
                <a:ea typeface="ＭＳ Ｐゴシック" pitchFamily="34" charset="-128"/>
                <a:cs typeface="Arial" charset="0"/>
              </a:rPr>
              <a:t>Equipo</a:t>
            </a:r>
            <a:r>
              <a:rPr lang="en-GB" sz="1400" b="0" dirty="0" smtClean="0"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 smtClean="0">
                <a:ea typeface="ＭＳ Ｐゴシック" pitchFamily="34" charset="-128"/>
                <a:cs typeface="Arial" charset="0"/>
              </a:rPr>
              <a:t>Pais</a:t>
            </a:r>
            <a:r>
              <a:rPr lang="en-GB" sz="1400" b="0" dirty="0" smtClean="0"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>
                <a:ea typeface="ＭＳ Ｐゴシック" pitchFamily="34" charset="-128"/>
                <a:cs typeface="Arial" charset="0"/>
              </a:rPr>
              <a:t>de </a:t>
            </a:r>
            <a:r>
              <a:rPr lang="en-GB" sz="1400" b="0" dirty="0" err="1" smtClean="0">
                <a:ea typeface="ＭＳ Ｐゴシック" pitchFamily="34" charset="-128"/>
                <a:cs typeface="Arial" charset="0"/>
              </a:rPr>
              <a:t>Naciones</a:t>
            </a:r>
            <a:r>
              <a:rPr lang="en-GB" sz="1400" b="0" dirty="0" smtClean="0"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 smtClean="0">
                <a:ea typeface="ＭＳ Ｐゴシック" pitchFamily="34" charset="-128"/>
                <a:cs typeface="Arial" charset="0"/>
              </a:rPr>
              <a:t>Unidas</a:t>
            </a:r>
            <a:endParaRPr lang="en-GB" sz="1400" b="0" dirty="0">
              <a:ea typeface="ＭＳ Ｐゴシック" pitchFamily="34" charset="-128"/>
              <a:cs typeface="Arial" charset="0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3784600" y="4378325"/>
            <a:ext cx="13716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SzPct val="100000"/>
              <a:buFont typeface="Arial" charset="0"/>
              <a:buNone/>
            </a:pP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Alineación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de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actores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clave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para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apoyar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la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acción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del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Equipo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País</a:t>
            </a: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225425" y="5871105"/>
            <a:ext cx="818197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 eaLnBrk="0" hangingPunct="0">
              <a:lnSpc>
                <a:spcPct val="100000"/>
              </a:lnSpc>
              <a:spcBef>
                <a:spcPct val="0"/>
              </a:spcBef>
              <a:buClrTx/>
              <a:buFont typeface="Arial" charset="0"/>
              <a:buAutoNum type="arabicPeriod"/>
            </a:pP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Principal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prioridad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estratégica</a:t>
            </a:r>
            <a:endParaRPr lang="en-GB" sz="1400" b="0" dirty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  <a:p>
            <a:pPr marL="285750" indent="-285750" eaLnBrk="0" hangingPunct="0">
              <a:lnSpc>
                <a:spcPct val="100000"/>
              </a:lnSpc>
              <a:spcBef>
                <a:spcPct val="0"/>
              </a:spcBef>
              <a:buClrTx/>
              <a:buFont typeface="Arial" charset="0"/>
              <a:buAutoNum type="arabicPeriod"/>
            </a:pP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Potencial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alta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prioridad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: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usar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negociación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/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creación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de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consenso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para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alcanzar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una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convergencia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</a:p>
          <a:p>
            <a:pPr marL="285750" indent="-285750" eaLnBrk="0" hangingPunct="0">
              <a:lnSpc>
                <a:spcPct val="100000"/>
              </a:lnSpc>
              <a:spcBef>
                <a:spcPct val="0"/>
              </a:spcBef>
              <a:buClrTx/>
              <a:buFont typeface="Arial" charset="0"/>
              <a:buAutoNum type="arabicPeriod"/>
            </a:pP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Potencial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alta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prioridad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: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aprovechar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capacidad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regional/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mundial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siempre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que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sea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factible</a:t>
            </a:r>
            <a:endParaRPr lang="en-GB" sz="1400" b="0" dirty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  <a:p>
            <a:pPr marL="285750" indent="-285750" eaLnBrk="0" hangingPunct="0">
              <a:lnSpc>
                <a:spcPct val="100000"/>
              </a:lnSpc>
              <a:spcBef>
                <a:spcPct val="0"/>
              </a:spcBef>
              <a:buClrTx/>
              <a:buSzPct val="100000"/>
              <a:buFont typeface="Arial" charset="0"/>
              <a:buNone/>
            </a:pP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4.	Baja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prioridad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: no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supone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mayor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desafío</a:t>
            </a:r>
            <a:endParaRPr lang="en-GB" sz="1400" b="0" dirty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mtClean="0">
                <a:ea typeface="ＭＳ Ｐゴシック" pitchFamily="34" charset="-128"/>
              </a:rPr>
              <a:t>Presentaciones</a:t>
            </a:r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684213" y="2095500"/>
            <a:ext cx="7773987" cy="349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srgbClr val="000000"/>
                </a:solidFill>
                <a:ea typeface="ＭＳ Ｐゴシック" pitchFamily="34" charset="-128"/>
              </a:rPr>
              <a:t>Nombre</a:t>
            </a:r>
          </a:p>
          <a:p>
            <a:endParaRPr lang="en-GB" smtClean="0">
              <a:solidFill>
                <a:srgbClr val="000000"/>
              </a:solidFill>
              <a:ea typeface="ＭＳ Ｐゴシック" pitchFamily="34" charset="-128"/>
            </a:endParaRPr>
          </a:p>
          <a:p>
            <a:r>
              <a:rPr lang="en-GB" smtClean="0">
                <a:solidFill>
                  <a:srgbClr val="000000"/>
                </a:solidFill>
                <a:ea typeface="ＭＳ Ｐゴシック" pitchFamily="34" charset="-128"/>
              </a:rPr>
              <a:t>Agencia y posición</a:t>
            </a:r>
          </a:p>
          <a:p>
            <a:endParaRPr lang="en-GB" smtClean="0">
              <a:solidFill>
                <a:srgbClr val="000000"/>
              </a:solidFill>
              <a:ea typeface="ＭＳ Ｐゴシック" pitchFamily="34" charset="-128"/>
            </a:endParaRPr>
          </a:p>
          <a:p>
            <a:r>
              <a:rPr lang="en-GB" smtClean="0">
                <a:ea typeface="ＭＳ Ｐゴシック" pitchFamily="34" charset="-128"/>
              </a:rPr>
              <a:t>1 aspecto que más le interese de este taller</a:t>
            </a:r>
          </a:p>
          <a:p>
            <a:endParaRPr lang="en-GB" dirty="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93944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61" name="Oval 5"/>
          <p:cNvSpPr>
            <a:spLocks noChangeArrowheads="1"/>
          </p:cNvSpPr>
          <p:nvPr/>
        </p:nvSpPr>
        <p:spPr bwMode="auto">
          <a:xfrm>
            <a:off x="4114800" y="2016125"/>
            <a:ext cx="2349500" cy="2349500"/>
          </a:xfrm>
          <a:prstGeom prst="ellipse">
            <a:avLst/>
          </a:prstGeom>
          <a:solidFill>
            <a:srgbClr val="1FE371"/>
          </a:solidFill>
          <a:ln w="31750">
            <a:solidFill>
              <a:schemeClr val="tx1">
                <a:alpha val="50195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ja-JP" altLang="en-US" b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7359" name="Oval 8"/>
          <p:cNvSpPr>
            <a:spLocks noChangeArrowheads="1"/>
          </p:cNvSpPr>
          <p:nvPr/>
        </p:nvSpPr>
        <p:spPr bwMode="auto">
          <a:xfrm>
            <a:off x="3251200" y="3311525"/>
            <a:ext cx="2349500" cy="2349500"/>
          </a:xfrm>
          <a:prstGeom prst="ellipse">
            <a:avLst/>
          </a:prstGeom>
          <a:solidFill>
            <a:srgbClr val="996D25">
              <a:alpha val="50195"/>
            </a:srgb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altLang="ja-JP" sz="24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7357" name="Oval 11"/>
          <p:cNvSpPr>
            <a:spLocks noChangeArrowheads="1"/>
          </p:cNvSpPr>
          <p:nvPr/>
        </p:nvSpPr>
        <p:spPr bwMode="auto">
          <a:xfrm>
            <a:off x="2484438" y="2016125"/>
            <a:ext cx="2349500" cy="2349500"/>
          </a:xfrm>
          <a:prstGeom prst="ellipse">
            <a:avLst/>
          </a:prstGeom>
          <a:solidFill>
            <a:srgbClr val="30B0E3">
              <a:alpha val="50195"/>
            </a:srgb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ja-JP" altLang="en-US" b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7350" name="Text Box 13"/>
          <p:cNvSpPr txBox="1">
            <a:spLocks noChangeArrowheads="1"/>
          </p:cNvSpPr>
          <p:nvPr/>
        </p:nvSpPr>
        <p:spPr bwMode="auto">
          <a:xfrm>
            <a:off x="4316413" y="338772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ja-JP" sz="2400">
                <a:solidFill>
                  <a:srgbClr val="000000"/>
                </a:solidFill>
                <a:cs typeface="Arial" charset="0"/>
              </a:rPr>
              <a:t>1</a:t>
            </a:r>
          </a:p>
        </p:txBody>
      </p:sp>
      <p:sp>
        <p:nvSpPr>
          <p:cNvPr id="57351" name="Rectangle 14"/>
          <p:cNvSpPr>
            <a:spLocks noChangeArrowheads="1"/>
          </p:cNvSpPr>
          <p:nvPr/>
        </p:nvSpPr>
        <p:spPr bwMode="auto">
          <a:xfrm>
            <a:off x="3735388" y="352107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ja-JP" sz="2400">
                <a:solidFill>
                  <a:srgbClr val="000000"/>
                </a:solidFill>
                <a:cs typeface="Arial" charset="0"/>
              </a:rPr>
              <a:t>3</a:t>
            </a:r>
          </a:p>
        </p:txBody>
      </p:sp>
      <p:sp>
        <p:nvSpPr>
          <p:cNvPr id="57352" name="Text Box 15"/>
          <p:cNvSpPr txBox="1">
            <a:spLocks noChangeArrowheads="1"/>
          </p:cNvSpPr>
          <p:nvPr/>
        </p:nvSpPr>
        <p:spPr bwMode="auto">
          <a:xfrm>
            <a:off x="4856163" y="366395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ja-JP" sz="2400">
                <a:solidFill>
                  <a:srgbClr val="000000"/>
                </a:solidFill>
                <a:cs typeface="Arial" charset="0"/>
              </a:rPr>
              <a:t>4</a:t>
            </a:r>
          </a:p>
        </p:txBody>
      </p:sp>
      <p:sp>
        <p:nvSpPr>
          <p:cNvPr id="57353" name="Rectangle 16"/>
          <p:cNvSpPr>
            <a:spLocks noChangeArrowheads="1"/>
          </p:cNvSpPr>
          <p:nvPr/>
        </p:nvSpPr>
        <p:spPr bwMode="auto">
          <a:xfrm>
            <a:off x="4271963" y="2635250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ja-JP" sz="2400">
                <a:solidFill>
                  <a:srgbClr val="000000"/>
                </a:solidFill>
                <a:cs typeface="Arial" charset="0"/>
              </a:rPr>
              <a:t>2</a:t>
            </a:r>
          </a:p>
        </p:txBody>
      </p:sp>
      <p:sp>
        <p:nvSpPr>
          <p:cNvPr id="57355" name="Oval 18"/>
          <p:cNvSpPr>
            <a:spLocks noChangeArrowheads="1"/>
          </p:cNvSpPr>
          <p:nvPr/>
        </p:nvSpPr>
        <p:spPr bwMode="auto">
          <a:xfrm>
            <a:off x="2425700" y="873125"/>
            <a:ext cx="4114800" cy="40862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ja-JP" altLang="en-US" b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" name="Rectangle 3"/>
          <p:cNvSpPr>
            <a:spLocks noChangeArrowheads="1"/>
          </p:cNvSpPr>
          <p:nvPr/>
        </p:nvSpPr>
        <p:spPr bwMode="auto">
          <a:xfrm>
            <a:off x="1549557" y="-9859"/>
            <a:ext cx="732123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ClrTx/>
              <a:buSzPct val="100000"/>
              <a:buFont typeface="Arial" charset="0"/>
              <a:buNone/>
            </a:pPr>
            <a:r>
              <a:rPr lang="en-GB" sz="28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Establecimiento</a:t>
            </a:r>
            <a:r>
              <a:rPr lang="en-GB" sz="28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de </a:t>
            </a:r>
            <a:r>
              <a:rPr lang="en-GB" sz="28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Prioridades</a:t>
            </a:r>
            <a:r>
              <a:rPr lang="en-GB" sz="28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28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Estratégicas</a:t>
            </a:r>
            <a:r>
              <a:rPr lang="en-GB" sz="28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</a:p>
          <a:p>
            <a:pPr algn="ctr" eaLnBrk="0" hangingPunct="0">
              <a:lnSpc>
                <a:spcPct val="100000"/>
              </a:lnSpc>
              <a:spcBef>
                <a:spcPct val="0"/>
              </a:spcBef>
              <a:buClrTx/>
              <a:buSzPct val="100000"/>
              <a:buFont typeface="Arial" charset="0"/>
              <a:buNone/>
            </a:pPr>
            <a:r>
              <a:rPr lang="en-GB" sz="28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para</a:t>
            </a:r>
            <a:r>
              <a:rPr lang="en-GB" sz="28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los </a:t>
            </a:r>
            <a:r>
              <a:rPr lang="en-GB" sz="28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Equipos</a:t>
            </a:r>
            <a:r>
              <a:rPr lang="en-GB" sz="28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País de </a:t>
            </a:r>
            <a:r>
              <a:rPr lang="en-GB" sz="2800" b="0" dirty="0" err="1" smtClean="0">
                <a:ea typeface="ＭＳ Ｐゴシック" pitchFamily="34" charset="-128"/>
                <a:cs typeface="Arial" charset="0"/>
              </a:rPr>
              <a:t>Naciones</a:t>
            </a:r>
            <a:r>
              <a:rPr lang="en-GB" sz="2800" b="0" dirty="0" smtClean="0">
                <a:ea typeface="ＭＳ Ｐゴシック" pitchFamily="34" charset="-128"/>
                <a:cs typeface="Arial" charset="0"/>
              </a:rPr>
              <a:t> </a:t>
            </a:r>
            <a:r>
              <a:rPr lang="en-GB" sz="2800" b="0" dirty="0" err="1" smtClean="0">
                <a:ea typeface="ＭＳ Ｐゴシック" pitchFamily="34" charset="-128"/>
                <a:cs typeface="Arial" charset="0"/>
              </a:rPr>
              <a:t>Unidas</a:t>
            </a:r>
            <a:endParaRPr lang="en-GB" sz="2800" b="0" dirty="0">
              <a:ea typeface="ＭＳ Ｐゴシック" pitchFamily="34" charset="-128"/>
              <a:cs typeface="Arial" charset="0"/>
            </a:endParaRP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3308755" y="1254125"/>
            <a:ext cx="23374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ClrTx/>
              <a:buSzPct val="100000"/>
              <a:buFont typeface="Arial" charset="0"/>
              <a:buNone/>
            </a:pPr>
            <a:r>
              <a:rPr lang="en-GB" sz="16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DM/ODM/</a:t>
            </a:r>
          </a:p>
          <a:p>
            <a:pPr algn="ctr" eaLnBrk="0" hangingPunct="0">
              <a:lnSpc>
                <a:spcPct val="100000"/>
              </a:lnSpc>
              <a:spcBef>
                <a:spcPct val="0"/>
              </a:spcBef>
              <a:buClrTx/>
              <a:buSzPct val="100000"/>
              <a:buFont typeface="Arial" charset="0"/>
              <a:buNone/>
            </a:pPr>
            <a:r>
              <a:rPr lang="en-GB" sz="16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Normas</a:t>
            </a:r>
            <a:r>
              <a:rPr lang="en-GB" sz="16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internacionales</a:t>
            </a:r>
            <a:endParaRPr lang="en-GB" sz="1600" b="0" dirty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2759307" y="2397125"/>
            <a:ext cx="1371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SzPct val="100000"/>
              <a:buFont typeface="Arial" charset="0"/>
              <a:buNone/>
            </a:pPr>
            <a:r>
              <a:rPr lang="en-GB" sz="1600" dirty="0">
                <a:solidFill>
                  <a:srgbClr val="7030A0"/>
                </a:solidFill>
                <a:ea typeface="ＭＳ Ｐゴシック" pitchFamily="34" charset="-128"/>
                <a:cs typeface="Arial" charset="0"/>
              </a:rPr>
              <a:t>Las </a:t>
            </a:r>
            <a:r>
              <a:rPr lang="en-GB" sz="1600" dirty="0" err="1">
                <a:solidFill>
                  <a:srgbClr val="7030A0"/>
                </a:solidFill>
                <a:ea typeface="ＭＳ Ｐゴシック" pitchFamily="34" charset="-128"/>
                <a:cs typeface="Arial" charset="0"/>
              </a:rPr>
              <a:t>Brechas</a:t>
            </a:r>
            <a:r>
              <a:rPr lang="en-GB" sz="1600" dirty="0">
                <a:solidFill>
                  <a:srgbClr val="7030A0"/>
                </a:solidFill>
                <a:ea typeface="ＭＳ Ｐゴシック" pitchFamily="34" charset="-128"/>
                <a:cs typeface="Arial" charset="0"/>
              </a:rPr>
              <a:t> Clave de </a:t>
            </a:r>
            <a:r>
              <a:rPr lang="en-GB" sz="1600" dirty="0" err="1">
                <a:solidFill>
                  <a:srgbClr val="7030A0"/>
                </a:solidFill>
                <a:ea typeface="ＭＳ Ｐゴシック" pitchFamily="34" charset="-128"/>
                <a:cs typeface="Arial" charset="0"/>
              </a:rPr>
              <a:t>Capacidad</a:t>
            </a:r>
            <a:endParaRPr lang="en-GB" sz="1600" dirty="0">
              <a:solidFill>
                <a:srgbClr val="7030A0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5029200" y="2397125"/>
            <a:ext cx="1371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SzPct val="100000"/>
              <a:buFont typeface="Arial" charset="0"/>
              <a:buNone/>
            </a:pPr>
            <a:r>
              <a:rPr lang="en-GB" sz="16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Ventaja</a:t>
            </a:r>
            <a:r>
              <a:rPr lang="en-GB" sz="16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6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Comparativa</a:t>
            </a:r>
            <a:r>
              <a:rPr lang="en-GB" sz="16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EP de NN.UU.</a:t>
            </a:r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3784600" y="4378325"/>
            <a:ext cx="13716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  <a:buClrTx/>
              <a:buSzPct val="100000"/>
              <a:buFont typeface="Arial" charset="0"/>
              <a:buNone/>
            </a:pP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Alineación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de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actores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clave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para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apoyar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la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acción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del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Equipo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País</a:t>
            </a: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228600" y="5677782"/>
            <a:ext cx="818197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 eaLnBrk="0" hangingPunct="0">
              <a:lnSpc>
                <a:spcPct val="100000"/>
              </a:lnSpc>
              <a:spcBef>
                <a:spcPct val="0"/>
              </a:spcBef>
              <a:buClrTx/>
              <a:buFont typeface="Arial" charset="0"/>
              <a:buAutoNum type="arabicPeriod"/>
            </a:pP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Principal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prioridad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estratégica</a:t>
            </a:r>
            <a:endParaRPr lang="en-GB" sz="1400" b="0" dirty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  <a:p>
            <a:pPr marL="285750" indent="-285750" eaLnBrk="0" hangingPunct="0">
              <a:lnSpc>
                <a:spcPct val="100000"/>
              </a:lnSpc>
              <a:spcBef>
                <a:spcPct val="0"/>
              </a:spcBef>
              <a:buClrTx/>
              <a:buFont typeface="Arial" charset="0"/>
              <a:buAutoNum type="arabicPeriod"/>
            </a:pP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Potencial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alta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prioridad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: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usar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negociación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/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creación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de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consenso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para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alcanzar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una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convergencia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</a:p>
          <a:p>
            <a:pPr marL="285750" indent="-285750" eaLnBrk="0" hangingPunct="0">
              <a:lnSpc>
                <a:spcPct val="100000"/>
              </a:lnSpc>
              <a:spcBef>
                <a:spcPct val="0"/>
              </a:spcBef>
              <a:buClrTx/>
              <a:buFont typeface="Arial" charset="0"/>
              <a:buAutoNum type="arabicPeriod"/>
            </a:pP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Potencial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alta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prioridad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: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aprovechar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capacidad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regional/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mundial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siempre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que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sea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factible</a:t>
            </a:r>
            <a:endParaRPr lang="en-GB" sz="1400" b="0" dirty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  <a:p>
            <a:pPr marL="285750" indent="-285750" eaLnBrk="0" hangingPunct="0">
              <a:lnSpc>
                <a:spcPct val="100000"/>
              </a:lnSpc>
              <a:spcBef>
                <a:spcPct val="0"/>
              </a:spcBef>
              <a:buClrTx/>
              <a:buSzPct val="100000"/>
              <a:buFont typeface="Arial" charset="0"/>
              <a:buNone/>
            </a:pP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4.	Baja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prioridad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: no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supone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 mayor </a:t>
            </a:r>
            <a:r>
              <a:rPr lang="en-GB" sz="1400" b="0" dirty="0" err="1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desafío</a:t>
            </a:r>
            <a:endParaRPr lang="en-GB" sz="1400" b="0" dirty="0">
              <a:solidFill>
                <a:srgbClr val="000000"/>
              </a:solidFill>
              <a:ea typeface="ＭＳ Ｐゴシック" pitchFamily="34" charset="-128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15616" y="332656"/>
            <a:ext cx="7772400" cy="936625"/>
          </a:xfrm>
          <a:prstGeom prst="rect">
            <a:avLst/>
          </a:prstGeom>
          <a:noFill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2400" i="1" smtClean="0"/>
              <a:t>Evaluación de las Necesidades de Aprendizaje</a:t>
            </a:r>
            <a:r>
              <a:rPr lang="en-GB" sz="1600" smtClean="0"/>
              <a:t> (ENA)</a:t>
            </a:r>
            <a:br>
              <a:rPr lang="en-GB" sz="1600" smtClean="0"/>
            </a:br>
            <a:r>
              <a:rPr lang="en-GB" sz="1600" smtClean="0"/>
              <a:t>Nivel de conocimiento autoevaluado en una escala del 1 (bajo) al 5 (alto) </a:t>
            </a:r>
            <a:r>
              <a:rPr lang="en-GB" sz="1600" i="1" smtClean="0">
                <a:solidFill>
                  <a:srgbClr val="FF0000"/>
                </a:solidFill>
              </a:rPr>
              <a:t/>
            </a:r>
            <a:br>
              <a:rPr lang="en-GB" sz="1600" i="1" smtClean="0">
                <a:solidFill>
                  <a:srgbClr val="FF0000"/>
                </a:solidFill>
              </a:rPr>
            </a:br>
            <a:r>
              <a:rPr lang="en-GB" sz="1600" i="1" smtClean="0">
                <a:solidFill>
                  <a:srgbClr val="FF0000"/>
                </a:solidFill>
              </a:rPr>
              <a:t>Ejemplo sólo - Copiar y pegar de resultados de la ENA</a:t>
            </a:r>
            <a:endParaRPr lang="en-GB" sz="1600" i="1" dirty="0" smtClean="0">
              <a:solidFill>
                <a:srgbClr val="FF0000"/>
              </a:solidFill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 l="1186" t="32936" r="47804" b="9291"/>
          <a:stretch>
            <a:fillRect/>
          </a:stretch>
        </p:blipFill>
        <p:spPr bwMode="auto">
          <a:xfrm>
            <a:off x="162171" y="1412776"/>
            <a:ext cx="8355012" cy="5332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20938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1403648" y="332656"/>
            <a:ext cx="683433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mtClean="0">
                <a:ea typeface="ＭＳ Ｐゴシック" pitchFamily="34" charset="-128"/>
              </a:rPr>
              <a:t>Objetivos</a:t>
            </a:r>
            <a:endParaRPr lang="en-GB" dirty="0" smtClean="0">
              <a:ea typeface="ＭＳ Ｐゴシック" pitchFamily="34" charset="-128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696193"/>
            <a:ext cx="19558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539750" y="1700213"/>
            <a:ext cx="820896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3275" indent="-6096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GB" sz="2700" dirty="0" smtClean="0">
                <a:solidFill>
                  <a:srgbClr val="000000"/>
                </a:solidFill>
                <a:ea typeface="ＭＳ Ｐゴシック" pitchFamily="34" charset="-128"/>
              </a:rPr>
              <a:t>Los </a:t>
            </a:r>
            <a:r>
              <a:rPr lang="en-GB" sz="2700" dirty="0" err="1" smtClean="0">
                <a:solidFill>
                  <a:srgbClr val="000000"/>
                </a:solidFill>
                <a:ea typeface="ＭＳ Ｐゴシック" pitchFamily="34" charset="-128"/>
              </a:rPr>
              <a:t>participantes</a:t>
            </a:r>
            <a:r>
              <a:rPr lang="en-GB" sz="27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2700" dirty="0" err="1" smtClean="0">
                <a:solidFill>
                  <a:srgbClr val="000000"/>
                </a:solidFill>
                <a:ea typeface="ＭＳ Ｐゴシック" pitchFamily="34" charset="-128"/>
              </a:rPr>
              <a:t>serán</a:t>
            </a:r>
            <a:r>
              <a:rPr lang="en-GB" sz="2700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sz="2700" dirty="0" err="1" smtClean="0">
                <a:solidFill>
                  <a:srgbClr val="000000"/>
                </a:solidFill>
                <a:ea typeface="ＭＳ Ｐゴシック" pitchFamily="34" charset="-128"/>
              </a:rPr>
              <a:t>capaces</a:t>
            </a:r>
            <a:r>
              <a:rPr lang="en-GB" sz="2700" dirty="0" smtClean="0">
                <a:solidFill>
                  <a:srgbClr val="000000"/>
                </a:solidFill>
                <a:ea typeface="ＭＳ Ｐゴシック" pitchFamily="34" charset="-128"/>
              </a:rPr>
              <a:t> de:</a:t>
            </a:r>
          </a:p>
          <a:p>
            <a:pPr marL="803275" indent="-6096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GB" sz="2700" dirty="0" err="1" smtClean="0">
                <a:ea typeface="ＭＳ Ｐゴシック" pitchFamily="34" charset="-128"/>
              </a:rPr>
              <a:t>Comprender</a:t>
            </a:r>
            <a:r>
              <a:rPr lang="en-GB" sz="2700" dirty="0" smtClean="0">
                <a:ea typeface="ＭＳ Ｐゴシック" pitchFamily="34" charset="-128"/>
              </a:rPr>
              <a:t> el </a:t>
            </a:r>
            <a:r>
              <a:rPr lang="en-GB" sz="2700" dirty="0" err="1" smtClean="0">
                <a:ea typeface="ＭＳ Ｐゴシック" pitchFamily="34" charset="-128"/>
              </a:rPr>
              <a:t>valor</a:t>
            </a:r>
            <a:r>
              <a:rPr lang="en-GB" sz="2700" dirty="0" smtClean="0">
                <a:ea typeface="ＭＳ Ｐゴシック" pitchFamily="34" charset="-128"/>
              </a:rPr>
              <a:t> de los </a:t>
            </a:r>
            <a:r>
              <a:rPr lang="en-GB" sz="2700" dirty="0" err="1" smtClean="0">
                <a:ea typeface="ＭＳ Ｐゴシック" pitchFamily="34" charset="-128"/>
              </a:rPr>
              <a:t>derechos</a:t>
            </a:r>
            <a:r>
              <a:rPr lang="en-GB" sz="2700" dirty="0" smtClean="0">
                <a:ea typeface="ＭＳ Ｐゴシック" pitchFamily="34" charset="-128"/>
              </a:rPr>
              <a:t> </a:t>
            </a:r>
            <a:r>
              <a:rPr lang="en-GB" sz="2700" dirty="0" err="1" smtClean="0">
                <a:ea typeface="ＭＳ Ｐゴシック" pitchFamily="34" charset="-128"/>
              </a:rPr>
              <a:t>humanos</a:t>
            </a:r>
            <a:r>
              <a:rPr lang="en-GB" sz="2700" dirty="0" smtClean="0">
                <a:ea typeface="ＭＳ Ｐゴシック" pitchFamily="34" charset="-128"/>
              </a:rPr>
              <a:t> </a:t>
            </a:r>
            <a:r>
              <a:rPr lang="en-GB" sz="2700" dirty="0" err="1" smtClean="0">
                <a:ea typeface="ＭＳ Ｐゴシック" pitchFamily="34" charset="-128"/>
              </a:rPr>
              <a:t>para</a:t>
            </a:r>
            <a:r>
              <a:rPr lang="en-GB" sz="2700" dirty="0" smtClean="0">
                <a:ea typeface="ＭＳ Ｐゴシック" pitchFamily="34" charset="-128"/>
              </a:rPr>
              <a:t> el </a:t>
            </a:r>
            <a:r>
              <a:rPr lang="en-GB" sz="2700" dirty="0" err="1" smtClean="0">
                <a:ea typeface="ＭＳ Ｐゴシック" pitchFamily="34" charset="-128"/>
              </a:rPr>
              <a:t>desarrollo</a:t>
            </a:r>
            <a:endParaRPr lang="en-GB" sz="2700" dirty="0" smtClean="0">
              <a:ea typeface="ＭＳ Ｐゴシック" pitchFamily="34" charset="-128"/>
            </a:endParaRPr>
          </a:p>
          <a:p>
            <a:pPr marL="803275" indent="-6096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GB" sz="2700" dirty="0" err="1" smtClean="0">
                <a:ea typeface="ＭＳ Ｐゴシック" pitchFamily="34" charset="-128"/>
              </a:rPr>
              <a:t>Explicar</a:t>
            </a:r>
            <a:r>
              <a:rPr lang="en-GB" sz="2700" dirty="0" smtClean="0">
                <a:ea typeface="ＭＳ Ｐゴシック" pitchFamily="34" charset="-128"/>
              </a:rPr>
              <a:t> </a:t>
            </a:r>
            <a:r>
              <a:rPr lang="en-GB" sz="2700" dirty="0" err="1" smtClean="0">
                <a:ea typeface="ＭＳ Ｐゴシック" pitchFamily="34" charset="-128"/>
              </a:rPr>
              <a:t>las</a:t>
            </a:r>
            <a:r>
              <a:rPr lang="en-GB" sz="2700" dirty="0" smtClean="0">
                <a:ea typeface="ＭＳ Ｐゴシック" pitchFamily="34" charset="-128"/>
              </a:rPr>
              <a:t> </a:t>
            </a:r>
            <a:r>
              <a:rPr lang="en-GB" sz="2700" dirty="0" err="1" smtClean="0">
                <a:ea typeface="ＭＳ Ｐゴシック" pitchFamily="34" charset="-128"/>
              </a:rPr>
              <a:t>contribuciones</a:t>
            </a:r>
            <a:r>
              <a:rPr lang="en-GB" sz="2700" dirty="0" smtClean="0">
                <a:ea typeface="ＭＳ Ｐゴシック" pitchFamily="34" charset="-128"/>
              </a:rPr>
              <a:t> de un HRBA y GBR a </a:t>
            </a:r>
            <a:r>
              <a:rPr lang="en-GB" sz="2700" dirty="0" smtClean="0">
                <a:ea typeface="ＭＳ Ｐゴシック" pitchFamily="34" charset="-128"/>
              </a:rPr>
              <a:t>los </a:t>
            </a:r>
            <a:r>
              <a:rPr lang="en-GB" sz="2700" dirty="0" err="1" smtClean="0">
                <a:ea typeface="ＭＳ Ｐゴシック" pitchFamily="34" charset="-128"/>
              </a:rPr>
              <a:t>procesos</a:t>
            </a:r>
            <a:r>
              <a:rPr lang="en-GB" sz="2700" dirty="0" smtClean="0">
                <a:ea typeface="ＭＳ Ｐゴシック" pitchFamily="34" charset="-128"/>
              </a:rPr>
              <a:t> </a:t>
            </a:r>
            <a:r>
              <a:rPr lang="en-GB" sz="2700" dirty="0" smtClean="0">
                <a:ea typeface="ＭＳ Ｐゴシック" pitchFamily="34" charset="-128"/>
              </a:rPr>
              <a:t>de </a:t>
            </a:r>
            <a:r>
              <a:rPr lang="en-GB" sz="2700" dirty="0" err="1" smtClean="0">
                <a:ea typeface="ＭＳ Ｐゴシック" pitchFamily="34" charset="-128"/>
              </a:rPr>
              <a:t>programación</a:t>
            </a:r>
            <a:r>
              <a:rPr lang="en-GB" sz="2700" dirty="0" smtClean="0">
                <a:ea typeface="ＭＳ Ｐゴシック" pitchFamily="34" charset="-128"/>
              </a:rPr>
              <a:t> </a:t>
            </a:r>
            <a:r>
              <a:rPr lang="en-GB" sz="2700" dirty="0" err="1" smtClean="0">
                <a:ea typeface="ＭＳ Ｐゴシック" pitchFamily="34" charset="-128"/>
              </a:rPr>
              <a:t>nacional</a:t>
            </a:r>
            <a:r>
              <a:rPr lang="en-GB" sz="2700" dirty="0" smtClean="0">
                <a:ea typeface="ＭＳ Ｐゴシック" pitchFamily="34" charset="-128"/>
              </a:rPr>
              <a:t> y de </a:t>
            </a:r>
            <a:r>
              <a:rPr lang="en-GB" sz="2700" dirty="0" err="1" smtClean="0">
                <a:ea typeface="ＭＳ Ｐゴシック" pitchFamily="34" charset="-128"/>
              </a:rPr>
              <a:t>las</a:t>
            </a:r>
            <a:r>
              <a:rPr lang="en-GB" sz="2700" dirty="0" smtClean="0">
                <a:ea typeface="ＭＳ Ｐゴシック" pitchFamily="34" charset="-128"/>
              </a:rPr>
              <a:t> </a:t>
            </a:r>
            <a:r>
              <a:rPr lang="en-GB" sz="2700" dirty="0" err="1" smtClean="0">
                <a:ea typeface="ＭＳ Ｐゴシック" pitchFamily="34" charset="-128"/>
              </a:rPr>
              <a:t>Naciones</a:t>
            </a:r>
            <a:r>
              <a:rPr lang="en-GB" sz="2700" dirty="0" smtClean="0">
                <a:ea typeface="ＭＳ Ｐゴシック" pitchFamily="34" charset="-128"/>
              </a:rPr>
              <a:t> </a:t>
            </a:r>
            <a:r>
              <a:rPr lang="en-GB" sz="2700" dirty="0" err="1" smtClean="0">
                <a:ea typeface="ＭＳ Ｐゴシック" pitchFamily="34" charset="-128"/>
              </a:rPr>
              <a:t>Unidas</a:t>
            </a:r>
            <a:endParaRPr lang="en-GB" sz="2700" dirty="0" smtClean="0">
              <a:ea typeface="ＭＳ Ｐゴシック" pitchFamily="34" charset="-128"/>
            </a:endParaRPr>
          </a:p>
          <a:p>
            <a:pPr marL="803275" indent="-6096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GB" sz="2700" dirty="0" err="1" smtClean="0">
                <a:ea typeface="ＭＳ Ｐゴシック" pitchFamily="34" charset="-128"/>
              </a:rPr>
              <a:t>Aplicar</a:t>
            </a:r>
            <a:r>
              <a:rPr lang="en-GB" sz="2700" dirty="0" smtClean="0">
                <a:ea typeface="ＭＳ Ｐゴシック" pitchFamily="34" charset="-128"/>
              </a:rPr>
              <a:t> los </a:t>
            </a:r>
            <a:r>
              <a:rPr lang="en-GB" sz="2700" dirty="0" err="1" smtClean="0">
                <a:ea typeface="ＭＳ Ｐゴシック" pitchFamily="34" charset="-128"/>
              </a:rPr>
              <a:t>elementos</a:t>
            </a:r>
            <a:r>
              <a:rPr lang="en-GB" sz="2700" dirty="0" smtClean="0">
                <a:ea typeface="ＭＳ Ｐゴシック" pitchFamily="34" charset="-128"/>
              </a:rPr>
              <a:t> clave de la GBR y EBDH </a:t>
            </a:r>
            <a:r>
              <a:rPr lang="en-GB" sz="2700" dirty="0" err="1" smtClean="0">
                <a:ea typeface="ＭＳ Ｐゴシック" pitchFamily="34" charset="-128"/>
              </a:rPr>
              <a:t>para</a:t>
            </a:r>
            <a:r>
              <a:rPr lang="en-GB" sz="2700" dirty="0" smtClean="0">
                <a:ea typeface="ＭＳ Ｐゴシック" pitchFamily="34" charset="-128"/>
              </a:rPr>
              <a:t> </a:t>
            </a:r>
            <a:r>
              <a:rPr lang="en-GB" sz="2700" dirty="0" err="1" smtClean="0">
                <a:ea typeface="ＭＳ Ｐゴシック" pitchFamily="34" charset="-128"/>
              </a:rPr>
              <a:t>fortalecer</a:t>
            </a:r>
            <a:r>
              <a:rPr lang="en-GB" sz="2700" dirty="0" smtClean="0">
                <a:ea typeface="ＭＳ Ｐゴシック" pitchFamily="34" charset="-128"/>
              </a:rPr>
              <a:t> el </a:t>
            </a:r>
            <a:r>
              <a:rPr lang="en-GB" sz="2700" dirty="0" err="1" smtClean="0">
                <a:ea typeface="ＭＳ Ｐゴシック" pitchFamily="34" charset="-128"/>
              </a:rPr>
              <a:t>trabajo</a:t>
            </a:r>
            <a:r>
              <a:rPr lang="en-GB" sz="2700" dirty="0" smtClean="0">
                <a:ea typeface="ＭＳ Ｐゴシック" pitchFamily="34" charset="-128"/>
              </a:rPr>
              <a:t> </a:t>
            </a:r>
            <a:r>
              <a:rPr lang="en-GB" sz="2700" dirty="0" err="1" smtClean="0">
                <a:ea typeface="ＭＳ Ｐゴシック" pitchFamily="34" charset="-128"/>
              </a:rPr>
              <a:t>analítico</a:t>
            </a:r>
            <a:r>
              <a:rPr lang="en-GB" sz="2700" dirty="0" smtClean="0">
                <a:ea typeface="ＭＳ Ｐゴシック" pitchFamily="34" charset="-128"/>
              </a:rPr>
              <a:t> de </a:t>
            </a:r>
            <a:r>
              <a:rPr lang="en-GB" sz="2700" dirty="0" err="1" smtClean="0">
                <a:ea typeface="ＭＳ Ｐゴシック" pitchFamily="34" charset="-128"/>
              </a:rPr>
              <a:t>país</a:t>
            </a:r>
            <a:r>
              <a:rPr lang="en-GB" sz="2700" dirty="0" smtClean="0">
                <a:ea typeface="ＭＳ Ｐゴシック" pitchFamily="34" charset="-128"/>
              </a:rPr>
              <a:t> y el MANUD </a:t>
            </a:r>
          </a:p>
        </p:txBody>
      </p:sp>
    </p:spTree>
    <p:extLst>
      <p:ext uri="{BB962C8B-B14F-4D97-AF65-F5344CB8AC3E}">
        <p14:creationId xmlns:p14="http://schemas.microsoft.com/office/powerpoint/2010/main" val="1400807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25146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4800" smtClean="0">
                <a:ea typeface="ＭＳ Ｐゴシック" pitchFamily="34" charset="-128"/>
              </a:rPr>
              <a:t>Nuestro calendario</a:t>
            </a:r>
            <a:endParaRPr lang="en-GB" sz="4800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85" name="Object 13"/>
          <p:cNvGraphicFramePr>
            <a:graphicFrameLocks noChangeAspect="1"/>
          </p:cNvGraphicFramePr>
          <p:nvPr/>
        </p:nvGraphicFramePr>
        <p:xfrm>
          <a:off x="533400" y="2819400"/>
          <a:ext cx="4854575" cy="364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5" name="Clip" r:id="rId4" imgW="5235575" imgH="3927475" progId="">
                  <p:embed/>
                </p:oleObj>
              </mc:Choice>
              <mc:Fallback>
                <p:oleObj name="Clip" r:id="rId4" imgW="5235575" imgH="3927475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819400"/>
                        <a:ext cx="4854575" cy="3641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6" name="Object 14"/>
          <p:cNvGraphicFramePr>
            <a:graphicFrameLocks noChangeAspect="1"/>
          </p:cNvGraphicFramePr>
          <p:nvPr/>
        </p:nvGraphicFramePr>
        <p:xfrm>
          <a:off x="6300788" y="1557338"/>
          <a:ext cx="2152650" cy="5068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6" name="Clip" r:id="rId6" imgW="636588" imgH="1944688" progId="">
                  <p:embed/>
                </p:oleObj>
              </mc:Choice>
              <mc:Fallback>
                <p:oleObj name="Clip" r:id="rId6" imgW="636588" imgH="1944688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1557338"/>
                        <a:ext cx="2152650" cy="5068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38218" y="18344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sz="5400" smtClean="0">
                <a:ea typeface="ＭＳ Ｐゴシック" pitchFamily="34" charset="-128"/>
              </a:rPr>
              <a:t> </a:t>
            </a:r>
            <a:r>
              <a:rPr lang="en-GB" smtClean="0">
                <a:ea typeface="ＭＳ Ｐゴシック" pitchFamily="34" charset="-128"/>
              </a:rPr>
              <a:t/>
            </a:r>
            <a:br>
              <a:rPr lang="en-GB" smtClean="0">
                <a:ea typeface="ＭＳ Ｐゴシック" pitchFamily="34" charset="-128"/>
              </a:rPr>
            </a:br>
            <a:r>
              <a:rPr lang="en-GB" sz="5400" smtClean="0">
                <a:ea typeface="ＭＳ Ｐゴシック" pitchFamily="34" charset="-128"/>
              </a:rPr>
              <a:t>Nuestros roles:</a:t>
            </a:r>
            <a:r>
              <a:rPr lang="en-GB" smtClean="0">
                <a:ea typeface="ＭＳ Ｐゴシック" pitchFamily="34" charset="-128"/>
              </a:rPr>
              <a:t/>
            </a:r>
            <a:br>
              <a:rPr lang="en-GB" smtClean="0">
                <a:ea typeface="ＭＳ Ｐゴシック" pitchFamily="34" charset="-128"/>
              </a:rPr>
            </a:br>
            <a:r>
              <a:rPr lang="en-GB" i="1" smtClean="0">
                <a:ea typeface="ＭＳ Ｐゴシック" pitchFamily="34" charset="-128"/>
              </a:rPr>
              <a:t>Personas de Recursos y Facilitadores</a:t>
            </a:r>
            <a:endParaRPr lang="en-GB" i="1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836613"/>
            <a:ext cx="1441450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259632" y="316089"/>
            <a:ext cx="5562600" cy="762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ea typeface="ＭＳ Ｐゴシック" pitchFamily="34" charset="-128"/>
              </a:rPr>
              <a:t>Lo </a:t>
            </a:r>
            <a:r>
              <a:rPr lang="en-GB" dirty="0" err="1" smtClean="0">
                <a:ea typeface="ＭＳ Ｐゴシック" pitchFamily="34" charset="-128"/>
              </a:rPr>
              <a:t>que</a:t>
            </a:r>
            <a:r>
              <a:rPr lang="en-GB" dirty="0" smtClean="0">
                <a:ea typeface="ＭＳ Ｐゴシック" pitchFamily="34" charset="-128"/>
              </a:rPr>
              <a:t> </a:t>
            </a:r>
            <a:r>
              <a:rPr lang="en-GB" dirty="0" err="1" smtClean="0">
                <a:ea typeface="ＭＳ Ｐゴシック" pitchFamily="34" charset="-128"/>
              </a:rPr>
              <a:t>hacemos</a:t>
            </a:r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39552" y="1752600"/>
            <a:ext cx="7772400" cy="51054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ct val="40000"/>
              </a:spcAft>
              <a:buFontTx/>
              <a:buNone/>
            </a:pPr>
            <a:r>
              <a:rPr lang="en-GB" sz="2800" b="1" i="1" smtClean="0">
                <a:solidFill>
                  <a:srgbClr val="000000"/>
                </a:solidFill>
                <a:ea typeface="ＭＳ Ｐゴシック" pitchFamily="34" charset="-128"/>
              </a:rPr>
              <a:t>La Persona de Recursos:</a:t>
            </a:r>
          </a:p>
          <a:p>
            <a:pPr marL="252000">
              <a:spcBef>
                <a:spcPts val="0"/>
              </a:spcBef>
              <a:spcAft>
                <a:spcPts val="600"/>
              </a:spcAft>
            </a:pPr>
            <a:r>
              <a:rPr lang="en-GB" sz="2400" smtClean="0">
                <a:ea typeface="ＭＳ Ｐゴシック" pitchFamily="34" charset="-128"/>
              </a:rPr>
              <a:t>Hace análisis </a:t>
            </a:r>
            <a:r>
              <a:rPr lang="en-GB" sz="2400" smtClean="0"/>
              <a:t>de las necesidades de aprendizaje </a:t>
            </a:r>
            <a:endParaRPr lang="en-GB" sz="2400" smtClean="0">
              <a:ea typeface="ＭＳ Ｐゴシック" pitchFamily="34" charset="-128"/>
            </a:endParaRPr>
          </a:p>
          <a:p>
            <a:pPr marL="252000">
              <a:spcBef>
                <a:spcPts val="0"/>
              </a:spcBef>
              <a:spcAft>
                <a:spcPts val="600"/>
              </a:spcAft>
            </a:pPr>
            <a:r>
              <a:rPr lang="en-GB" sz="2400" smtClean="0">
                <a:ea typeface="ＭＳ Ｐゴシック" pitchFamily="34" charset="-128"/>
              </a:rPr>
              <a:t>Proporciona un conocimiento general sobre la reforma del sistema de Naciones Unidas, Declaración del Milenio, ODMs, Análisis de País y MANUD</a:t>
            </a:r>
          </a:p>
          <a:p>
            <a:pPr marL="252000">
              <a:spcBef>
                <a:spcPts val="0"/>
              </a:spcBef>
              <a:spcAft>
                <a:spcPts val="600"/>
              </a:spcAft>
            </a:pPr>
            <a:r>
              <a:rPr lang="en-GB" sz="2400" smtClean="0">
                <a:ea typeface="ＭＳ Ｐゴシック" pitchFamily="34" charset="-128"/>
              </a:rPr>
              <a:t>Le ayuda a encontrar la información</a:t>
            </a:r>
          </a:p>
          <a:p>
            <a:pPr marL="252000">
              <a:spcBef>
                <a:spcPts val="0"/>
              </a:spcBef>
              <a:spcAft>
                <a:spcPts val="600"/>
              </a:spcAft>
            </a:pPr>
            <a:r>
              <a:rPr lang="en-GB" sz="2400" smtClean="0">
                <a:ea typeface="ＭＳ Ｐゴシック" pitchFamily="34" charset="-128"/>
              </a:rPr>
              <a:t>Proporciona ejemplos, enseñanzas y buenas prácticas </a:t>
            </a:r>
          </a:p>
          <a:p>
            <a:pPr marL="252000">
              <a:spcBef>
                <a:spcPts val="0"/>
              </a:spcBef>
              <a:spcAft>
                <a:spcPts val="600"/>
              </a:spcAft>
            </a:pPr>
            <a:r>
              <a:rPr lang="en-GB" sz="2400" smtClean="0">
                <a:ea typeface="ＭＳ Ｐゴシック" pitchFamily="34" charset="-128"/>
              </a:rPr>
              <a:t>Estimula la creatividad - visión hacia delante</a:t>
            </a:r>
          </a:p>
          <a:p>
            <a:pPr marL="252000">
              <a:spcBef>
                <a:spcPts val="0"/>
              </a:spcBef>
              <a:spcAft>
                <a:spcPts val="600"/>
              </a:spcAft>
            </a:pPr>
            <a:r>
              <a:rPr lang="en-GB" sz="2400" smtClean="0">
                <a:ea typeface="ＭＳ Ｐゴシック" pitchFamily="34" charset="-128"/>
              </a:rPr>
              <a:t>Lleva un sombrero ONU</a:t>
            </a:r>
            <a:endParaRPr lang="en-GB" sz="2400" dirty="0" smtClean="0"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27900" y="4665663"/>
            <a:ext cx="18161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47664" y="316089"/>
            <a:ext cx="5562600" cy="762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ea typeface="ＭＳ Ｐゴシック" pitchFamily="34" charset="-128"/>
              </a:rPr>
              <a:t>Lo </a:t>
            </a:r>
            <a:r>
              <a:rPr lang="en-GB" dirty="0" err="1" smtClean="0">
                <a:ea typeface="ＭＳ Ｐゴシック" pitchFamily="34" charset="-128"/>
              </a:rPr>
              <a:t>que</a:t>
            </a:r>
            <a:r>
              <a:rPr lang="en-GB" dirty="0" smtClean="0">
                <a:ea typeface="ＭＳ Ｐゴシック" pitchFamily="34" charset="-128"/>
              </a:rPr>
              <a:t> </a:t>
            </a:r>
            <a:r>
              <a:rPr lang="en-GB" dirty="0" err="1" smtClean="0">
                <a:ea typeface="ＭＳ Ｐゴシック" pitchFamily="34" charset="-128"/>
              </a:rPr>
              <a:t>hacemos</a:t>
            </a:r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762000" y="1676400"/>
            <a:ext cx="7772400" cy="46482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GB" b="1" i="1" smtClean="0">
                <a:solidFill>
                  <a:srgbClr val="000000"/>
                </a:solidFill>
                <a:ea typeface="ＭＳ Ｐゴシック" pitchFamily="34" charset="-128"/>
              </a:rPr>
              <a:t>El Facilitador</a:t>
            </a:r>
          </a:p>
          <a:p>
            <a:pPr>
              <a:buFontTx/>
              <a:buNone/>
            </a:pPr>
            <a:endParaRPr lang="en-GB" b="1" i="1" smtClean="0">
              <a:solidFill>
                <a:srgbClr val="000000"/>
              </a:solidFill>
              <a:ea typeface="ＭＳ Ｐゴシック" pitchFamily="34" charset="-128"/>
            </a:endParaRPr>
          </a:p>
          <a:p>
            <a:r>
              <a:rPr lang="en-GB" smtClean="0">
                <a:solidFill>
                  <a:srgbClr val="000000"/>
                </a:solidFill>
                <a:ea typeface="ＭＳ Ｐゴシック" pitchFamily="34" charset="-128"/>
              </a:rPr>
              <a:t>Ayuda con los acuerdos pre-taller</a:t>
            </a:r>
          </a:p>
          <a:p>
            <a:r>
              <a:rPr lang="en-GB" smtClean="0">
                <a:solidFill>
                  <a:srgbClr val="000000"/>
                </a:solidFill>
                <a:ea typeface="ＭＳ Ｐゴシック" pitchFamily="34" charset="-128"/>
              </a:rPr>
              <a:t>Facilita sesiones / debates</a:t>
            </a:r>
          </a:p>
          <a:p>
            <a:r>
              <a:rPr lang="en-GB" smtClean="0">
                <a:ea typeface="ＭＳ Ｐゴシック" pitchFamily="34" charset="-128"/>
              </a:rPr>
              <a:t>Asegura un taller interactivo y participativo</a:t>
            </a:r>
          </a:p>
          <a:p>
            <a:r>
              <a:rPr lang="en-GB" smtClean="0">
                <a:solidFill>
                  <a:srgbClr val="000000"/>
                </a:solidFill>
                <a:ea typeface="ＭＳ Ｐゴシック" pitchFamily="34" charset="-128"/>
              </a:rPr>
              <a:t>Administra el tiempo  </a:t>
            </a:r>
          </a:p>
          <a:p>
            <a:pPr>
              <a:buFont typeface="Arial" charset="0"/>
              <a:buNone/>
            </a:pPr>
            <a:endParaRPr lang="en-GB" dirty="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3276600"/>
            <a:ext cx="2287588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685800" y="260648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mtClean="0">
                <a:ea typeface="ＭＳ Ｐゴシック" pitchFamily="34" charset="-128"/>
              </a:rPr>
              <a:t>Normas básicas</a:t>
            </a:r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¿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Algunas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normas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básicas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que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solidFill>
                  <a:srgbClr val="000000"/>
                </a:solidFill>
                <a:ea typeface="ＭＳ Ｐゴシック" pitchFamily="34" charset="-128"/>
              </a:rPr>
              <a:t>guíen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 </a:t>
            </a:r>
            <a:r>
              <a:rPr lang="en-GB" dirty="0" err="1" smtClean="0">
                <a:ea typeface="ＭＳ Ｐゴシック" pitchFamily="34" charset="-128"/>
              </a:rPr>
              <a:t>nuestro</a:t>
            </a:r>
            <a:r>
              <a:rPr lang="en-GB" dirty="0" smtClean="0">
                <a:ea typeface="ＭＳ Ｐゴシック" pitchFamily="34" charset="-128"/>
              </a:rPr>
              <a:t> </a:t>
            </a:r>
            <a:r>
              <a:rPr lang="en-GB" dirty="0" err="1" smtClean="0">
                <a:ea typeface="ＭＳ Ｐゴシック" pitchFamily="34" charset="-128"/>
              </a:rPr>
              <a:t>trabajo</a:t>
            </a:r>
            <a:r>
              <a:rPr lang="en-GB" dirty="0" smtClean="0">
                <a:ea typeface="ＭＳ Ｐゴシック" pitchFamily="34" charset="-128"/>
              </a:rPr>
              <a:t> </a:t>
            </a:r>
            <a:r>
              <a:rPr lang="en-GB" dirty="0" err="1" smtClean="0">
                <a:ea typeface="ＭＳ Ｐゴシック" pitchFamily="34" charset="-128"/>
              </a:rPr>
              <a:t>conjunto</a:t>
            </a:r>
            <a:r>
              <a:rPr lang="en-GB" dirty="0" smtClean="0">
                <a:ea typeface="ＭＳ Ｐゴシック" pitchFamily="34" charset="-128"/>
              </a:rPr>
              <a:t> </a:t>
            </a:r>
            <a:r>
              <a:rPr lang="en-GB" dirty="0" err="1" smtClean="0">
                <a:ea typeface="ＭＳ Ｐゴシック" pitchFamily="34" charset="-128"/>
              </a:rPr>
              <a:t>durante</a:t>
            </a:r>
            <a:r>
              <a:rPr lang="en-GB" dirty="0" smtClean="0">
                <a:ea typeface="ＭＳ Ｐゴシック" pitchFamily="34" charset="-128"/>
              </a:rPr>
              <a:t> </a:t>
            </a:r>
            <a:r>
              <a:rPr lang="en-GB" dirty="0" err="1" smtClean="0">
                <a:ea typeface="ＭＳ Ｐゴシック" pitchFamily="34" charset="-128"/>
              </a:rPr>
              <a:t>este</a:t>
            </a:r>
            <a:r>
              <a:rPr lang="en-GB" dirty="0" smtClean="0">
                <a:ea typeface="ＭＳ Ｐゴシック" pitchFamily="34" charset="-128"/>
              </a:rPr>
              <a:t> taller</a:t>
            </a:r>
            <a:r>
              <a:rPr lang="en-GB" dirty="0" smtClean="0">
                <a:solidFill>
                  <a:srgbClr val="000000"/>
                </a:solidFill>
                <a:ea typeface="ＭＳ Ｐゴシック" pitchFamily="34" charset="-128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3950</Words>
  <Application>Microsoft Office PowerPoint</Application>
  <PresentationFormat>On-screen Show (4:3)</PresentationFormat>
  <Paragraphs>269</Paragraphs>
  <Slides>20</Slides>
  <Notes>20</Notes>
  <HiddenSlides>9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Clip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 preguntas críticas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Panadero</dc:creator>
  <cp:lastModifiedBy>Adriana Jacinto</cp:lastModifiedBy>
  <cp:revision>24</cp:revision>
  <dcterms:created xsi:type="dcterms:W3CDTF">2011-03-08T14:42:32Z</dcterms:created>
  <dcterms:modified xsi:type="dcterms:W3CDTF">2011-06-22T14:11:31Z</dcterms:modified>
</cp:coreProperties>
</file>